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85" r:id="rId6"/>
    <p:sldId id="269" r:id="rId7"/>
    <p:sldId id="289" r:id="rId8"/>
    <p:sldId id="291" r:id="rId9"/>
    <p:sldId id="292" r:id="rId10"/>
    <p:sldId id="293" r:id="rId11"/>
    <p:sldId id="290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967" autoAdjust="0"/>
  </p:normalViewPr>
  <p:slideViewPr>
    <p:cSldViewPr snapToGrid="0">
      <p:cViewPr varScale="1">
        <p:scale>
          <a:sx n="53" d="100"/>
          <a:sy n="53" d="100"/>
        </p:scale>
        <p:origin x="18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Paget" userId="92f9d90c-8dc3-449c-8264-d306aeabe69b" providerId="ADAL" clId="{0D91FD4D-98B2-4E73-A864-539CA2F8CAE8}"/>
    <pc:docChg chg="modSld">
      <pc:chgData name="Joe Paget" userId="92f9d90c-8dc3-449c-8264-d306aeabe69b" providerId="ADAL" clId="{0D91FD4D-98B2-4E73-A864-539CA2F8CAE8}" dt="2023-11-22T15:34:12.578" v="12" actId="20577"/>
      <pc:docMkLst>
        <pc:docMk/>
      </pc:docMkLst>
      <pc:sldChg chg="modNotesTx">
        <pc:chgData name="Joe Paget" userId="92f9d90c-8dc3-449c-8264-d306aeabe69b" providerId="ADAL" clId="{0D91FD4D-98B2-4E73-A864-539CA2F8CAE8}" dt="2023-11-22T15:33:06.940" v="0" actId="20577"/>
        <pc:sldMkLst>
          <pc:docMk/>
          <pc:sldMk cId="1370557820" sldId="256"/>
        </pc:sldMkLst>
      </pc:sldChg>
      <pc:sldChg chg="modNotesTx">
        <pc:chgData name="Joe Paget" userId="92f9d90c-8dc3-449c-8264-d306aeabe69b" providerId="ADAL" clId="{0D91FD4D-98B2-4E73-A864-539CA2F8CAE8}" dt="2023-11-22T15:33:09.469" v="1" actId="20577"/>
        <pc:sldMkLst>
          <pc:docMk/>
          <pc:sldMk cId="2848431744" sldId="257"/>
        </pc:sldMkLst>
      </pc:sldChg>
      <pc:sldChg chg="modNotesTx">
        <pc:chgData name="Joe Paget" userId="92f9d90c-8dc3-449c-8264-d306aeabe69b" providerId="ADAL" clId="{0D91FD4D-98B2-4E73-A864-539CA2F8CAE8}" dt="2023-11-22T15:33:13.367" v="2" actId="20577"/>
        <pc:sldMkLst>
          <pc:docMk/>
          <pc:sldMk cId="519524125" sldId="258"/>
        </pc:sldMkLst>
      </pc:sldChg>
      <pc:sldChg chg="modNotesTx">
        <pc:chgData name="Joe Paget" userId="92f9d90c-8dc3-449c-8264-d306aeabe69b" providerId="ADAL" clId="{0D91FD4D-98B2-4E73-A864-539CA2F8CAE8}" dt="2023-11-22T15:33:19.117" v="3" actId="20577"/>
        <pc:sldMkLst>
          <pc:docMk/>
          <pc:sldMk cId="3361835683" sldId="259"/>
        </pc:sldMkLst>
      </pc:sldChg>
      <pc:sldChg chg="modNotesTx">
        <pc:chgData name="Joe Paget" userId="92f9d90c-8dc3-449c-8264-d306aeabe69b" providerId="ADAL" clId="{0D91FD4D-98B2-4E73-A864-539CA2F8CAE8}" dt="2023-11-22T15:34:12.578" v="12" actId="20577"/>
        <pc:sldMkLst>
          <pc:docMk/>
          <pc:sldMk cId="2849092590" sldId="266"/>
        </pc:sldMkLst>
      </pc:sldChg>
      <pc:sldChg chg="modNotesTx">
        <pc:chgData name="Joe Paget" userId="92f9d90c-8dc3-449c-8264-d306aeabe69b" providerId="ADAL" clId="{0D91FD4D-98B2-4E73-A864-539CA2F8CAE8}" dt="2023-11-22T15:33:33.719" v="5" actId="20577"/>
        <pc:sldMkLst>
          <pc:docMk/>
          <pc:sldMk cId="1660682697" sldId="269"/>
        </pc:sldMkLst>
      </pc:sldChg>
      <pc:sldChg chg="modNotesTx">
        <pc:chgData name="Joe Paget" userId="92f9d90c-8dc3-449c-8264-d306aeabe69b" providerId="ADAL" clId="{0D91FD4D-98B2-4E73-A864-539CA2F8CAE8}" dt="2023-11-22T15:33:27.920" v="4" actId="20577"/>
        <pc:sldMkLst>
          <pc:docMk/>
          <pc:sldMk cId="1691389659" sldId="285"/>
        </pc:sldMkLst>
      </pc:sldChg>
      <pc:sldChg chg="modNotesTx">
        <pc:chgData name="Joe Paget" userId="92f9d90c-8dc3-449c-8264-d306aeabe69b" providerId="ADAL" clId="{0D91FD4D-98B2-4E73-A864-539CA2F8CAE8}" dt="2023-11-22T15:33:42.979" v="7" actId="20577"/>
        <pc:sldMkLst>
          <pc:docMk/>
          <pc:sldMk cId="1495616115" sldId="289"/>
        </pc:sldMkLst>
      </pc:sldChg>
      <pc:sldChg chg="modNotesTx">
        <pc:chgData name="Joe Paget" userId="92f9d90c-8dc3-449c-8264-d306aeabe69b" providerId="ADAL" clId="{0D91FD4D-98B2-4E73-A864-539CA2F8CAE8}" dt="2023-11-22T15:34:08.269" v="11" actId="20577"/>
        <pc:sldMkLst>
          <pc:docMk/>
          <pc:sldMk cId="499316087" sldId="290"/>
        </pc:sldMkLst>
      </pc:sldChg>
      <pc:sldChg chg="modNotesTx">
        <pc:chgData name="Joe Paget" userId="92f9d90c-8dc3-449c-8264-d306aeabe69b" providerId="ADAL" clId="{0D91FD4D-98B2-4E73-A864-539CA2F8CAE8}" dt="2023-11-22T15:33:51.457" v="8" actId="20577"/>
        <pc:sldMkLst>
          <pc:docMk/>
          <pc:sldMk cId="1786791625" sldId="291"/>
        </pc:sldMkLst>
      </pc:sldChg>
      <pc:sldChg chg="modNotesTx">
        <pc:chgData name="Joe Paget" userId="92f9d90c-8dc3-449c-8264-d306aeabe69b" providerId="ADAL" clId="{0D91FD4D-98B2-4E73-A864-539CA2F8CAE8}" dt="2023-11-22T15:33:57.608" v="9" actId="20577"/>
        <pc:sldMkLst>
          <pc:docMk/>
          <pc:sldMk cId="4276747737" sldId="292"/>
        </pc:sldMkLst>
      </pc:sldChg>
      <pc:sldChg chg="modNotesTx">
        <pc:chgData name="Joe Paget" userId="92f9d90c-8dc3-449c-8264-d306aeabe69b" providerId="ADAL" clId="{0D91FD4D-98B2-4E73-A864-539CA2F8CAE8}" dt="2023-11-22T15:34:02.128" v="10" actId="20577"/>
        <pc:sldMkLst>
          <pc:docMk/>
          <pc:sldMk cId="1081349331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FD65F-EEF2-4995-8FDC-970B34DC8770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97365-4904-40F9-B71B-1828993130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4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51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19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286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444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3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845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241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765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97365-4904-40F9-B71B-18289931302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4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3E661-F78D-744D-CD28-0D0B78435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51DEA-E54C-F5B4-7E9F-9B2457441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E5625-4E6C-F43F-D631-6A87C5F94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B9D38-AD9F-468F-A69C-6BFB29FB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4966D-B991-0F53-C5D7-CD03BDDC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4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FB8F-9BB2-AA36-CFB2-DD3C9CF3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06B4F-256A-28BC-D69B-9F7F6BC0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33F46-B993-E6DE-817B-809BA59DC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CE5A6-2CE0-ADFF-411B-68BFF188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EFA9D-D946-53B2-7D0D-919F32E9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24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831EC-7EFC-641C-633C-3A37E6ABB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F27A5-BEBA-01D3-36EC-C95DC06B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E61AE-584B-BA3D-1ECC-82786993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4DF0C-96FE-CE4D-CDFE-2F0FDE22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DA851-19C8-059D-34E7-2466AA1BB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2D7A-A95A-3530-1EE8-E19447D1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32A28-759D-ACB7-0C40-DE5373501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F4FC3-38C3-3CE5-327A-7F444956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3222C-1277-11BD-5658-AE9284214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3C25E-E06E-6EC6-5DDC-43249712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4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0328-428B-B98C-5779-2D868DF91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FBF76-ACF5-025C-CA36-2875FF84B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0EC89-A849-1052-7B9D-A90D9D73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FC8C7-5B23-556F-293B-C0AA42C8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9955A-47EF-3D9B-3155-2DB3BA39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50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A4059-997E-7C61-8E66-974084582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B3D84-1FFE-EE95-FC4B-8B8D68D9F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C3444-CA70-66A0-97B4-F6BBB00B6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B1B3F-3017-3CD6-2B8E-03C41427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86698-0317-DD3A-508F-7AF5025A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7629F-5739-7DD5-E491-274C9999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8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97C54-7AB2-0E0B-A190-B5583B50E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41521-DDE0-C3A1-31F1-B23A645A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B198A-1A0B-EBFB-563E-F518ADDE6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5D1E5-C7E9-952A-696E-79359A6EF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A4C50-9DD1-BE13-ED30-5C45D1874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FFB7B-0207-5C99-ADE2-977F795B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6FD21-D087-DDAC-5C70-181E65605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405C2-F0DA-B110-0152-700D5323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0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ED4B-E102-22F9-3055-75B3FBDC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1C1CF-4F43-B0F0-EC7E-60297803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03923-8CEB-4966-D9D6-CBBEE1F3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86CA9-5126-017B-256A-B91D753F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9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7C669-8D54-A506-3BBA-07AFAD69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3768B-33BA-97EE-A8B0-245CF004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B70B7-ED9D-2141-302F-BC659158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4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6BB6C-EF16-6EB4-DF4F-DBF10379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9A59E-4F09-A964-558B-88EB6CDF8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DD18D-7849-C801-14CB-54A228B6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07AF0-99C9-6BBC-C3F1-3B819135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C4427-562D-D746-4640-14062064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6ADAD-25AC-5B95-7ADC-7056D398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82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8D096-745C-2D51-128F-0B0AE103C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62F7B2-C2FF-842B-96A8-81F2CA9AE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2D62C-E998-DB73-0358-9BCD6838C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E8A32-1617-C8B7-3F64-94301154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13953-F89B-690A-E15E-EED7BE45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9403D-8670-0E44-B5C7-E10C1D7DA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67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A944A-FAC4-9C45-A5D8-C1152897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20BC2-6404-384E-88DE-8529E1D6E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0CD7E-DB13-194A-2CBA-C0FDDCF0A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AF1F-6E5A-4936-86E5-31E1D091FE8A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FFC1C-41A1-9F2D-313A-CF75AA525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9B762-C2CF-6F52-C908-1515CE2B0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6B6BB-9967-4E8D-ACE5-AB7F036A6E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5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4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7.png"/><Relationship Id="rId3" Type="http://schemas.openxmlformats.org/officeDocument/2006/relationships/image" Target="../media/image4.jpeg"/><Relationship Id="rId7" Type="http://schemas.openxmlformats.org/officeDocument/2006/relationships/image" Target="../media/image32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23.png"/><Relationship Id="rId5" Type="http://schemas.openxmlformats.org/officeDocument/2006/relationships/image" Target="../media/image30.png"/><Relationship Id="rId15" Type="http://schemas.openxmlformats.org/officeDocument/2006/relationships/image" Target="../media/image39.png"/><Relationship Id="rId10" Type="http://schemas.openxmlformats.org/officeDocument/2006/relationships/image" Target="../media/image35.png"/><Relationship Id="rId4" Type="http://schemas.openxmlformats.org/officeDocument/2006/relationships/image" Target="../media/image5.png"/><Relationship Id="rId9" Type="http://schemas.openxmlformats.org/officeDocument/2006/relationships/image" Target="../media/image34.png"/><Relationship Id="rId1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joe.paget@4threvolution.co.uk" TargetMode="External"/><Relationship Id="rId4" Type="http://schemas.openxmlformats.org/officeDocument/2006/relationships/hyperlink" Target="https://4threvolution.co.uk/application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BB0A-0B06-626B-8E6B-A7078ABF9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/>
              <a:t>Update slide</a:t>
            </a:r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  <a:p>
            <a:pPr algn="l"/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95D586-E78B-C3A7-9950-AE449C964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3902" y="2080653"/>
            <a:ext cx="4396866" cy="1972363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/>
              <a:t>Software tools relevant to Finance Automation</a:t>
            </a:r>
            <a:endParaRPr lang="en-GB" sz="36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A picture containing umbrella, accessory, building, white&#10;&#10;Description automatically generated">
            <a:extLst>
              <a:ext uri="{FF2B5EF4-FFF2-40B4-BE49-F238E27FC236}">
                <a16:creationId xmlns:a16="http://schemas.microsoft.com/office/drawing/2014/main" id="{BCAA6F6E-8EBA-F407-7086-6191C713DB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0" r="8458" b="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4C2F7B-35FB-B674-6BED-7D5BAD0192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9328" y="4969766"/>
            <a:ext cx="2254144" cy="169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57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Forecasting Software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748143" y="1059719"/>
            <a:ext cx="10834255" cy="9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When trying to plan and predict future financial performance Excel based models can quickly begin to hold you back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A0A30-D547-E7A1-930D-1F4FDBFA579C}"/>
              </a:ext>
            </a:extLst>
          </p:cNvPr>
          <p:cNvSpPr txBox="1"/>
          <p:nvPr/>
        </p:nvSpPr>
        <p:spPr>
          <a:xfrm>
            <a:off x="2209800" y="2498517"/>
            <a:ext cx="5134496" cy="2169825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Look for functionality that includes: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Scenario Planning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ERP and Finance System Integration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Historical Analysis and Predictive Tools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4F576E-6B00-2A9F-A7ED-E17188970B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4816" b="26052"/>
          <a:stretch/>
        </p:blipFill>
        <p:spPr>
          <a:xfrm>
            <a:off x="7865195" y="2498517"/>
            <a:ext cx="2962275" cy="7581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DCD83C5-B527-9DF5-4F9C-FDD99A8E64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68356" y="3400486"/>
            <a:ext cx="2192964" cy="5458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38F121-A505-9271-D381-4E67CDE686C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8571" b="16096"/>
          <a:stretch/>
        </p:blipFill>
        <p:spPr>
          <a:xfrm>
            <a:off x="8145855" y="3995265"/>
            <a:ext cx="2775338" cy="111013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D94BC1A-D9CD-ED9C-266E-E9F4750A4BF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4316" b="26996"/>
          <a:stretch/>
        </p:blipFill>
        <p:spPr>
          <a:xfrm>
            <a:off x="8389948" y="5105400"/>
            <a:ext cx="2287151" cy="62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4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Dedicated Tools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6699254" y="1238828"/>
            <a:ext cx="2327566" cy="1251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Analytical Process Automation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CB19059-CA7E-18DF-5C88-2ECE6166E68F}"/>
              </a:ext>
            </a:extLst>
          </p:cNvPr>
          <p:cNvSpPr/>
          <p:nvPr/>
        </p:nvSpPr>
        <p:spPr>
          <a:xfrm>
            <a:off x="2658367" y="1262180"/>
            <a:ext cx="2327566" cy="1251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Robotic Process Automation </a:t>
            </a:r>
          </a:p>
        </p:txBody>
      </p:sp>
      <p:pic>
        <p:nvPicPr>
          <p:cNvPr id="12" name="Picture 2" descr="Intelligent Automation &amp; Process Intelligence | Automation Anywhere Platform">
            <a:extLst>
              <a:ext uri="{FF2B5EF4-FFF2-40B4-BE49-F238E27FC236}">
                <a16:creationId xmlns:a16="http://schemas.microsoft.com/office/drawing/2014/main" id="{816F81A8-C809-1CDA-BFC2-449D2D6562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9" t="12285" r="12578" b="15447"/>
          <a:stretch/>
        </p:blipFill>
        <p:spPr bwMode="auto">
          <a:xfrm>
            <a:off x="1670637" y="2841337"/>
            <a:ext cx="1559391" cy="795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5D41C7-E0F2-235D-09A5-54A29C6F120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277" t="34116" r="8626" b="28687"/>
          <a:stretch/>
        </p:blipFill>
        <p:spPr>
          <a:xfrm>
            <a:off x="3619747" y="3004167"/>
            <a:ext cx="1627822" cy="36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73F65B-0B88-74A2-DF6E-4058AD15FD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3914" y="4251152"/>
            <a:ext cx="1012835" cy="360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A8193A2-EC68-6D20-3622-67C798220C0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716" t="14363" r="5774" b="15884"/>
          <a:stretch/>
        </p:blipFill>
        <p:spPr>
          <a:xfrm>
            <a:off x="1450110" y="5096898"/>
            <a:ext cx="1576008" cy="6140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B1FCF4-24F9-18F3-B6C7-0C789797A0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92095" y="4168154"/>
            <a:ext cx="1283126" cy="36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CF7B469-6208-23AB-85E4-FB904A5B9D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26094" y="5036976"/>
            <a:ext cx="1021017" cy="102101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DC3D9E8-5DDC-5F57-D763-C77BE41C828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24316" b="26996"/>
          <a:stretch/>
        </p:blipFill>
        <p:spPr>
          <a:xfrm>
            <a:off x="6184342" y="3041827"/>
            <a:ext cx="1320361" cy="36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C20AABB-B68B-35BD-17BB-4A923931B952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28882" b="25930"/>
          <a:stretch/>
        </p:blipFill>
        <p:spPr>
          <a:xfrm>
            <a:off x="6281555" y="4251151"/>
            <a:ext cx="1670451" cy="360000"/>
          </a:xfrm>
          <a:prstGeom prst="rect">
            <a:avLst/>
          </a:prstGeom>
        </p:spPr>
      </p:pic>
      <p:pic>
        <p:nvPicPr>
          <p:cNvPr id="21" name="Picture 4" descr="Agenda">
            <a:extLst>
              <a:ext uri="{FF2B5EF4-FFF2-40B4-BE49-F238E27FC236}">
                <a16:creationId xmlns:a16="http://schemas.microsoft.com/office/drawing/2014/main" id="{0885452C-F4F9-E924-49BC-DB26A36A8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151" y="2935142"/>
            <a:ext cx="1552972" cy="49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A863033-C160-D61B-AB32-15B46EDD3816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6695" t="15682" r="29500" b="42525"/>
          <a:stretch/>
        </p:blipFill>
        <p:spPr>
          <a:xfrm>
            <a:off x="9187053" y="3845924"/>
            <a:ext cx="849480" cy="810455"/>
          </a:xfrm>
          <a:prstGeom prst="rect">
            <a:avLst/>
          </a:prstGeom>
        </p:spPr>
      </p:pic>
      <p:pic>
        <p:nvPicPr>
          <p:cNvPr id="22" name="Picture 21" descr="A green square with a white x&#10;&#10;Description automatically generated">
            <a:extLst>
              <a:ext uri="{FF2B5EF4-FFF2-40B4-BE49-F238E27FC236}">
                <a16:creationId xmlns:a16="http://schemas.microsoft.com/office/drawing/2014/main" id="{D422D600-E53F-2C6F-2EF6-4C00C44AF9E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978" y="4251151"/>
            <a:ext cx="657317" cy="628738"/>
          </a:xfrm>
          <a:prstGeom prst="rect">
            <a:avLst/>
          </a:prstGeom>
        </p:spPr>
      </p:pic>
      <p:pic>
        <p:nvPicPr>
          <p:cNvPr id="6" name="Picture 6" descr="The Python Logo | Python Software Foundation">
            <a:extLst>
              <a:ext uri="{FF2B5EF4-FFF2-40B4-BE49-F238E27FC236}">
                <a16:creationId xmlns:a16="http://schemas.microsoft.com/office/drawing/2014/main" id="{61F426D2-B403-C841-A494-C53AC1C790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4" t="4628" r="6294" b="24697"/>
          <a:stretch/>
        </p:blipFill>
        <p:spPr bwMode="auto">
          <a:xfrm>
            <a:off x="6251829" y="5040818"/>
            <a:ext cx="2016396" cy="57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31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09" y="104231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214369" y="579040"/>
            <a:ext cx="36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66FF"/>
                </a:solidFill>
              </a:rPr>
              <a:t>Any Questions?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281784" y="1016300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82C95BE1-31C5-95E2-8F25-FBF349B7654B}"/>
              </a:ext>
            </a:extLst>
          </p:cNvPr>
          <p:cNvSpPr/>
          <p:nvPr/>
        </p:nvSpPr>
        <p:spPr>
          <a:xfrm>
            <a:off x="2026029" y="1533515"/>
            <a:ext cx="6730044" cy="33029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50800" dir="22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  <a:p>
            <a:r>
              <a:rPr lang="en-GB" sz="2400" b="1" dirty="0"/>
              <a:t>For more information:</a:t>
            </a:r>
          </a:p>
          <a:p>
            <a:endParaRPr lang="en-GB" sz="2400" b="1" dirty="0"/>
          </a:p>
          <a:p>
            <a:r>
              <a:rPr lang="en-GB" sz="2400" b="1" dirty="0"/>
              <a:t>Visit </a:t>
            </a:r>
            <a:r>
              <a:rPr lang="en-GB" sz="2400" b="1" dirty="0">
                <a:hlinkClick r:id="rId4"/>
              </a:rPr>
              <a:t>https://4threvolution.co.uk/applications/</a:t>
            </a:r>
            <a:endParaRPr lang="en-GB" sz="2400" b="1" dirty="0"/>
          </a:p>
          <a:p>
            <a:r>
              <a:rPr lang="en-GB" sz="2400" b="1" dirty="0"/>
              <a:t>Email: </a:t>
            </a:r>
            <a:r>
              <a:rPr lang="en-GB" sz="2400" b="1" dirty="0">
                <a:hlinkClick r:id="rId5"/>
              </a:rPr>
              <a:t>joe.paget@4threvolution.co.uk</a:t>
            </a:r>
            <a:endParaRPr lang="en-GB" sz="2400" b="1" dirty="0"/>
          </a:p>
          <a:p>
            <a:r>
              <a:rPr lang="en-GB" sz="2400" b="1" dirty="0"/>
              <a:t>Call Joe Paget +44 7795505783</a:t>
            </a:r>
          </a:p>
          <a:p>
            <a:endParaRPr lang="en-GB" sz="1200" dirty="0"/>
          </a:p>
        </p:txBody>
      </p: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4BA7A07D-D1B7-7A86-9EB2-135116F099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174" y="63800"/>
            <a:ext cx="1262617" cy="952500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3D09E766-12C0-E00C-2254-1C23B251F6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819" y="4236192"/>
            <a:ext cx="795675" cy="6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09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with his arms crossed&#10;&#10;Description automatically generated with low confidence">
            <a:extLst>
              <a:ext uri="{FF2B5EF4-FFF2-40B4-BE49-F238E27FC236}">
                <a16:creationId xmlns:a16="http://schemas.microsoft.com/office/drawing/2014/main" id="{66BA8BB5-5DBF-E830-27B2-6A930CC806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" r="2145" b="3913"/>
          <a:stretch/>
        </p:blipFill>
        <p:spPr>
          <a:xfrm>
            <a:off x="2822511" y="2192694"/>
            <a:ext cx="2533461" cy="2533461"/>
          </a:xfrm>
          <a:prstGeom prst="rect">
            <a:avLst/>
          </a:prstGeom>
          <a:ln w="63500">
            <a:solidFill>
              <a:schemeClr val="accent1"/>
            </a:solidFill>
          </a:ln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565710"/>
            <a:ext cx="952500" cy="9525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4A0CA6E-8508-0529-52FE-C4190D9040B3}"/>
              </a:ext>
            </a:extLst>
          </p:cNvPr>
          <p:cNvGrpSpPr/>
          <p:nvPr/>
        </p:nvGrpSpPr>
        <p:grpSpPr>
          <a:xfrm>
            <a:off x="1426163" y="968174"/>
            <a:ext cx="7105650" cy="76200"/>
            <a:chOff x="609600" y="1744824"/>
            <a:chExt cx="7105650" cy="762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C5F6902-FBE9-B03D-68D3-9ABC02925992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2AD7717-DBBC-9A97-5DC4-1A02EC5C2006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C95C4BF-7EBD-AC60-E0DC-ECC74DDB6129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E60F675-321F-9480-608E-EC98AF955BAB}"/>
              </a:ext>
            </a:extLst>
          </p:cNvPr>
          <p:cNvSpPr txBox="1"/>
          <p:nvPr/>
        </p:nvSpPr>
        <p:spPr>
          <a:xfrm>
            <a:off x="1358748" y="530914"/>
            <a:ext cx="36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Quick 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DE5779-89C7-37F9-1BAF-029EC298ED26}"/>
              </a:ext>
            </a:extLst>
          </p:cNvPr>
          <p:cNvSpPr txBox="1"/>
          <p:nvPr/>
        </p:nvSpPr>
        <p:spPr>
          <a:xfrm>
            <a:off x="2822511" y="4833649"/>
            <a:ext cx="25334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/>
              <a:t>Joe Paget </a:t>
            </a:r>
            <a:r>
              <a:rPr lang="en-GB"/>
              <a:t>FCA</a:t>
            </a:r>
            <a:endParaRPr lang="en-GB" sz="280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1C3178C-799E-8A79-8C9F-2E88509764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756" y="5565710"/>
            <a:ext cx="1262617" cy="952500"/>
          </a:xfrm>
          <a:prstGeom prst="rect">
            <a:avLst/>
          </a:prstGeom>
        </p:spPr>
      </p:pic>
      <p:pic>
        <p:nvPicPr>
          <p:cNvPr id="4" name="Picture 3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DA8108E1-7256-DFC0-BEA5-4C8E522C13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940" y="1794092"/>
            <a:ext cx="3617556" cy="361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3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565710"/>
            <a:ext cx="952500" cy="952500"/>
          </a:xfrm>
          <a:prstGeom prst="rect">
            <a:avLst/>
          </a:prstGeom>
        </p:spPr>
      </p:pic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ABC4DE6C-9919-536D-0DE9-ECB6CDCCDD03}"/>
              </a:ext>
            </a:extLst>
          </p:cNvPr>
          <p:cNvSpPr txBox="1">
            <a:spLocks/>
          </p:cNvSpPr>
          <p:nvPr/>
        </p:nvSpPr>
        <p:spPr>
          <a:xfrm>
            <a:off x="2246382" y="2198688"/>
            <a:ext cx="7849339" cy="1505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sz="1400" dirty="0"/>
              <a:t>How do you begin your automation journey?			    24</a:t>
            </a:r>
            <a:r>
              <a:rPr lang="en-GB" sz="1400" baseline="30000" dirty="0"/>
              <a:t>th</a:t>
            </a:r>
            <a:r>
              <a:rPr lang="en-GB" sz="1400" dirty="0"/>
              <a:t> Jan 2023</a:t>
            </a:r>
          </a:p>
          <a:p>
            <a:pPr>
              <a:buFont typeface="+mj-lt"/>
              <a:buAutoNum type="arabicPeriod"/>
            </a:pPr>
            <a:endParaRPr lang="en-GB" sz="1400" b="1" dirty="0"/>
          </a:p>
          <a:p>
            <a:pPr>
              <a:buFont typeface="+mj-lt"/>
              <a:buAutoNum type="arabicPeriod"/>
            </a:pPr>
            <a:r>
              <a:rPr lang="en-GB" sz="1400" dirty="0"/>
              <a:t>What are the common automation use cases?			     18</a:t>
            </a:r>
            <a:r>
              <a:rPr lang="en-GB" sz="1400" baseline="30000" dirty="0"/>
              <a:t>th</a:t>
            </a:r>
            <a:r>
              <a:rPr lang="en-GB" sz="1400" dirty="0"/>
              <a:t> Apr 2023</a:t>
            </a:r>
          </a:p>
          <a:p>
            <a:pPr>
              <a:buFont typeface="+mj-lt"/>
              <a:buAutoNum type="arabicPeriod"/>
            </a:pPr>
            <a:endParaRPr lang="en-GB" sz="1400" dirty="0"/>
          </a:p>
          <a:p>
            <a:pPr>
              <a:buFont typeface="+mj-lt"/>
              <a:buAutoNum type="arabicPeriod"/>
            </a:pPr>
            <a:r>
              <a:rPr lang="en-GB" sz="1400" dirty="0"/>
              <a:t>How do you drive a digital transformation culture?		     25</a:t>
            </a:r>
            <a:r>
              <a:rPr lang="en-GB" sz="1400" baseline="30000" dirty="0"/>
              <a:t>th</a:t>
            </a:r>
            <a:r>
              <a:rPr lang="en-GB" sz="1400" dirty="0"/>
              <a:t> Jul 2023</a:t>
            </a:r>
          </a:p>
          <a:p>
            <a:pPr>
              <a:buFont typeface="+mj-lt"/>
              <a:buAutoNum type="arabicPeriod"/>
            </a:pPr>
            <a:endParaRPr lang="en-GB" sz="1400" dirty="0"/>
          </a:p>
          <a:p>
            <a:pPr>
              <a:buFont typeface="+mj-lt"/>
              <a:buAutoNum type="arabicPeriod"/>
            </a:pPr>
            <a:r>
              <a:rPr lang="en-GB" sz="1400" b="1" dirty="0"/>
              <a:t>What software tools are relevant to automation within Finance?	     21</a:t>
            </a:r>
            <a:r>
              <a:rPr lang="en-GB" sz="1400" b="1" baseline="30000" dirty="0"/>
              <a:t>st</a:t>
            </a:r>
            <a:r>
              <a:rPr lang="en-GB" sz="1400" b="1" dirty="0"/>
              <a:t> Nov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358748" y="554976"/>
            <a:ext cx="36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Your Automation Journey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26163" y="992236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E659A8D2-D627-2421-C521-11B477A55A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756" y="5565710"/>
            <a:ext cx="1262617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24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86" y="9891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370778" y="339790"/>
            <a:ext cx="59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Identifying Opportunities for Automation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38194" y="777050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697" y="48206"/>
            <a:ext cx="1262617" cy="9525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6438519-8C2B-C31E-9760-478934669E91}"/>
              </a:ext>
            </a:extLst>
          </p:cNvPr>
          <p:cNvSpPr/>
          <p:nvPr/>
        </p:nvSpPr>
        <p:spPr>
          <a:xfrm>
            <a:off x="1438194" y="1127609"/>
            <a:ext cx="4444446" cy="8687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Key Accounting Processes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5178DB5-8E76-4C90-A767-8781EE2E7BE3}"/>
              </a:ext>
            </a:extLst>
          </p:cNvPr>
          <p:cNvSpPr/>
          <p:nvPr/>
        </p:nvSpPr>
        <p:spPr>
          <a:xfrm>
            <a:off x="7319296" y="2629624"/>
            <a:ext cx="4694018" cy="868749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MAKE AN ASSESSMENT OF YOUR EXISTING ACCOUNTS SOLUTION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5F5452-8203-94CB-04D3-F622256E13C8}"/>
              </a:ext>
            </a:extLst>
          </p:cNvPr>
          <p:cNvSpPr/>
          <p:nvPr/>
        </p:nvSpPr>
        <p:spPr>
          <a:xfrm>
            <a:off x="2255019" y="2223663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Bank Transactions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5FD70D-E8B7-3D4E-0F29-E75062C11CC2}"/>
              </a:ext>
            </a:extLst>
          </p:cNvPr>
          <p:cNvSpPr/>
          <p:nvPr/>
        </p:nvSpPr>
        <p:spPr>
          <a:xfrm>
            <a:off x="7319296" y="3920208"/>
            <a:ext cx="4694018" cy="868749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MAXIMISE THE VALUE FROM YOUR ACCOUNTS SOLUTION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4D4F946-684F-7EE0-5043-72FB56F737B7}"/>
              </a:ext>
            </a:extLst>
          </p:cNvPr>
          <p:cNvSpPr/>
          <p:nvPr/>
        </p:nvSpPr>
        <p:spPr>
          <a:xfrm>
            <a:off x="7319296" y="5210792"/>
            <a:ext cx="4694018" cy="868749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IDENTIFY GAPS IN FUNCTIONALITY 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4D841E7-5568-6646-9C93-F50616FB3C3E}"/>
              </a:ext>
            </a:extLst>
          </p:cNvPr>
          <p:cNvSpPr/>
          <p:nvPr/>
        </p:nvSpPr>
        <p:spPr>
          <a:xfrm>
            <a:off x="2255019" y="2761587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Receipts &amp; Invoices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264BB88-00C9-F472-3DA9-61B0767BC35F}"/>
              </a:ext>
            </a:extLst>
          </p:cNvPr>
          <p:cNvSpPr/>
          <p:nvPr/>
        </p:nvSpPr>
        <p:spPr>
          <a:xfrm>
            <a:off x="2255019" y="3352463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Procure to Pay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3C9DF92-6C73-D7EA-9E29-54B6F18B1649}"/>
              </a:ext>
            </a:extLst>
          </p:cNvPr>
          <p:cNvSpPr/>
          <p:nvPr/>
        </p:nvSpPr>
        <p:spPr>
          <a:xfrm>
            <a:off x="2281523" y="3917906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Order to Cash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B1BFFCB-00AB-9BBF-A5BF-8614B4524241}"/>
              </a:ext>
            </a:extLst>
          </p:cNvPr>
          <p:cNvSpPr/>
          <p:nvPr/>
        </p:nvSpPr>
        <p:spPr>
          <a:xfrm>
            <a:off x="2281523" y="4510868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Reconciling Data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5A21A0E-8B91-514F-6576-2D181643F16C}"/>
              </a:ext>
            </a:extLst>
          </p:cNvPr>
          <p:cNvSpPr/>
          <p:nvPr/>
        </p:nvSpPr>
        <p:spPr>
          <a:xfrm>
            <a:off x="2294702" y="5048792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Project Accounting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3D2F925-41CC-6E83-ABC8-35A7442B588D}"/>
              </a:ext>
            </a:extLst>
          </p:cNvPr>
          <p:cNvSpPr/>
          <p:nvPr/>
        </p:nvSpPr>
        <p:spPr>
          <a:xfrm>
            <a:off x="2294702" y="5586716"/>
            <a:ext cx="2736000" cy="324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Forecasting </a:t>
            </a:r>
          </a:p>
        </p:txBody>
      </p:sp>
      <p:pic>
        <p:nvPicPr>
          <p:cNvPr id="35" name="Graphic 34" descr="Badge 1 with solid fill">
            <a:extLst>
              <a:ext uri="{FF2B5EF4-FFF2-40B4-BE49-F238E27FC236}">
                <a16:creationId xmlns:a16="http://schemas.microsoft.com/office/drawing/2014/main" id="{485E0E9E-5BC5-F1F8-DF57-ADCC9BAB7E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63637" y="2599873"/>
            <a:ext cx="914400" cy="914400"/>
          </a:xfrm>
          <a:prstGeom prst="rect">
            <a:avLst/>
          </a:prstGeom>
        </p:spPr>
      </p:pic>
      <p:pic>
        <p:nvPicPr>
          <p:cNvPr id="37" name="Graphic 36" descr="Badge with solid fill">
            <a:extLst>
              <a:ext uri="{FF2B5EF4-FFF2-40B4-BE49-F238E27FC236}">
                <a16:creationId xmlns:a16="http://schemas.microsoft.com/office/drawing/2014/main" id="{2B622F75-8C91-7AEA-4A4F-B602706474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63637" y="3899460"/>
            <a:ext cx="914400" cy="914400"/>
          </a:xfrm>
          <a:prstGeom prst="rect">
            <a:avLst/>
          </a:prstGeom>
        </p:spPr>
      </p:pic>
      <p:pic>
        <p:nvPicPr>
          <p:cNvPr id="39" name="Graphic 38" descr="Badge 3 with solid fill">
            <a:extLst>
              <a:ext uri="{FF2B5EF4-FFF2-40B4-BE49-F238E27FC236}">
                <a16:creationId xmlns:a16="http://schemas.microsoft.com/office/drawing/2014/main" id="{8D16A6B9-D6D9-BED3-F9B7-3A803E71FE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63637" y="5110812"/>
            <a:ext cx="914400" cy="9144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811193-88A1-193C-9CBA-E6DEAD22626B}"/>
              </a:ext>
            </a:extLst>
          </p:cNvPr>
          <p:cNvSpPr/>
          <p:nvPr/>
        </p:nvSpPr>
        <p:spPr>
          <a:xfrm>
            <a:off x="6323680" y="1143083"/>
            <a:ext cx="5689633" cy="868751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ORDER OF PRIORITY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3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 animBg="1"/>
      <p:bldP spid="20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86" y="9891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370779" y="339790"/>
            <a:ext cx="36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Data Entry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38194" y="777050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697" y="48206"/>
            <a:ext cx="1262617" cy="952500"/>
          </a:xfrm>
          <a:prstGeom prst="rect">
            <a:avLst/>
          </a:prstGeom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A6742F4-39E5-C7B5-89ED-690409DC916C}"/>
              </a:ext>
            </a:extLst>
          </p:cNvPr>
          <p:cNvSpPr/>
          <p:nvPr/>
        </p:nvSpPr>
        <p:spPr>
          <a:xfrm>
            <a:off x="2013196" y="2379127"/>
            <a:ext cx="1983075" cy="136569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1"/>
                </a:solidFill>
              </a:rPr>
              <a:t>Bank Statements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397B70-1EA0-9F33-2104-A7AD73B290C1}"/>
              </a:ext>
            </a:extLst>
          </p:cNvPr>
          <p:cNvSpPr/>
          <p:nvPr/>
        </p:nvSpPr>
        <p:spPr>
          <a:xfrm>
            <a:off x="6365992" y="2330453"/>
            <a:ext cx="1983075" cy="136569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1"/>
                </a:solidFill>
              </a:rPr>
              <a:t>Receipts &amp; Invoices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050A7-34BB-3853-7057-026D2EDC3623}"/>
              </a:ext>
            </a:extLst>
          </p:cNvPr>
          <p:cNvSpPr txBox="1"/>
          <p:nvPr/>
        </p:nvSpPr>
        <p:spPr>
          <a:xfrm>
            <a:off x="1597756" y="1492669"/>
            <a:ext cx="8996487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Identify areas of manual data entry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82DA072-FD51-B760-5685-DEDC1B663D92}"/>
              </a:ext>
            </a:extLst>
          </p:cNvPr>
          <p:cNvSpPr/>
          <p:nvPr/>
        </p:nvSpPr>
        <p:spPr>
          <a:xfrm>
            <a:off x="2013195" y="4511252"/>
            <a:ext cx="1983075" cy="1577939"/>
          </a:xfrm>
          <a:prstGeom prst="roundRect">
            <a:avLst/>
          </a:prstGeom>
          <a:solidFill>
            <a:srgbClr val="33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Enable Bank Feeds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8EFCAC-B9AC-B143-8DD2-AE92064148DB}"/>
              </a:ext>
            </a:extLst>
          </p:cNvPr>
          <p:cNvSpPr/>
          <p:nvPr/>
        </p:nvSpPr>
        <p:spPr>
          <a:xfrm>
            <a:off x="6365992" y="4462579"/>
            <a:ext cx="1983075" cy="1577940"/>
          </a:xfrm>
          <a:prstGeom prst="roundRect">
            <a:avLst/>
          </a:prstGeom>
          <a:solidFill>
            <a:srgbClr val="33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Extract Data and post directly into ledgers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F5B3F8-61EA-2390-6133-D81BEA2DF8F3}"/>
              </a:ext>
            </a:extLst>
          </p:cNvPr>
          <p:cNvCxnSpPr>
            <a:cxnSpLocks/>
            <a:stCxn id="26" idx="2"/>
            <a:endCxn id="6" idx="0"/>
          </p:cNvCxnSpPr>
          <p:nvPr/>
        </p:nvCxnSpPr>
        <p:spPr>
          <a:xfrm flipH="1">
            <a:off x="3004733" y="3744822"/>
            <a:ext cx="1" cy="7664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D98A43-3D91-E701-AC63-74118E54619A}"/>
              </a:ext>
            </a:extLst>
          </p:cNvPr>
          <p:cNvCxnSpPr>
            <a:cxnSpLocks/>
          </p:cNvCxnSpPr>
          <p:nvPr/>
        </p:nvCxnSpPr>
        <p:spPr>
          <a:xfrm flipH="1">
            <a:off x="7357528" y="3696148"/>
            <a:ext cx="1" cy="7664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D2106B7-6F79-3BCE-1DB5-63093515BC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3441" y="2625098"/>
            <a:ext cx="1990725" cy="1123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85EC1D4-F699-C225-41D2-4799964B4C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50074" y="4140733"/>
            <a:ext cx="1924092" cy="128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8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6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Procure to Pay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748143" y="1059719"/>
            <a:ext cx="10834255" cy="9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 P2P or PTP Solution </a:t>
            </a:r>
            <a:r>
              <a:rPr lang="en-US" sz="2400" dirty="0">
                <a:latin typeface="Calibri" panose="020F0502020204030204" pitchFamily="34" charset="0"/>
              </a:rPr>
              <a:t>enables the automation of the entire procurement process within a business, from the originating requisition to the payment of the supplier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A0A30-D547-E7A1-930D-1F4FDBFA579C}"/>
              </a:ext>
            </a:extLst>
          </p:cNvPr>
          <p:cNvSpPr txBox="1"/>
          <p:nvPr/>
        </p:nvSpPr>
        <p:spPr>
          <a:xfrm>
            <a:off x="1845854" y="2422573"/>
            <a:ext cx="5361709" cy="3836948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Common elements include: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Requisition and approval</a:t>
            </a:r>
          </a:p>
          <a:p>
            <a:pPr marL="34290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Supplier Identification </a:t>
            </a:r>
          </a:p>
          <a:p>
            <a:pPr marL="34290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Purchase order creation</a:t>
            </a:r>
          </a:p>
          <a:p>
            <a:pPr marL="34290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Goods or Services receipting</a:t>
            </a:r>
          </a:p>
          <a:p>
            <a:pPr marL="34290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Invoice Matching and exception approval</a:t>
            </a:r>
          </a:p>
          <a:p>
            <a:pPr marL="34290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28650" marR="0" indent="-2857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Payment processing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C90C24-9B16-8D6D-2B08-90DA2D3623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9011" y="2627641"/>
            <a:ext cx="2152813" cy="5796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8017F2-107C-ABF2-EBE0-D5128D9391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3513" y="5112915"/>
            <a:ext cx="1873052" cy="951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F46D3C-8533-7234-3D15-96BCCFDDBE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4013" y="3830737"/>
            <a:ext cx="2092052" cy="77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8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Order to Cash 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748143" y="1059719"/>
            <a:ext cx="10834255" cy="9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An O2C process covers the entire lifecycle from how a customer places an order to the time when payment is received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A0A30-D547-E7A1-930D-1F4FDBFA579C}"/>
              </a:ext>
            </a:extLst>
          </p:cNvPr>
          <p:cNvSpPr txBox="1"/>
          <p:nvPr/>
        </p:nvSpPr>
        <p:spPr>
          <a:xfrm>
            <a:off x="1998464" y="2346373"/>
            <a:ext cx="4097536" cy="3901068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Common processes include: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Order Entry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Order processing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Order Fulfillment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Invoicing</a:t>
            </a:r>
          </a:p>
          <a:p>
            <a:pPr marL="685800" marR="0" indent="-342900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Accounts Receivable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Payment Processing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Credit Control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Collections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2" name="Picture 11" descr="A red and black logo&#10;&#10;Description automatically generated">
            <a:extLst>
              <a:ext uri="{FF2B5EF4-FFF2-40B4-BE49-F238E27FC236}">
                <a16:creationId xmlns:a16="http://schemas.microsoft.com/office/drawing/2014/main" id="{ED1C6201-B84E-169B-F472-88844CABBD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39" y="2468200"/>
            <a:ext cx="1667108" cy="685896"/>
          </a:xfrm>
          <a:prstGeom prst="rect">
            <a:avLst/>
          </a:prstGeom>
        </p:spPr>
      </p:pic>
      <p:pic>
        <p:nvPicPr>
          <p:cNvPr id="14" name="Picture 13" descr="A blue cloud with white text&#10;&#10;Description automatically generated">
            <a:extLst>
              <a:ext uri="{FF2B5EF4-FFF2-40B4-BE49-F238E27FC236}">
                <a16:creationId xmlns:a16="http://schemas.microsoft.com/office/drawing/2014/main" id="{8C18DA8B-050A-43F3-3F0F-C7D84006AA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73" y="3500304"/>
            <a:ext cx="1568235" cy="1100105"/>
          </a:xfrm>
          <a:prstGeom prst="rect">
            <a:avLst/>
          </a:prstGeom>
        </p:spPr>
      </p:pic>
      <p:pic>
        <p:nvPicPr>
          <p:cNvPr id="17" name="Picture 16" descr="A blue and white logo&#10;&#10;Description automatically generated">
            <a:extLst>
              <a:ext uri="{FF2B5EF4-FFF2-40B4-BE49-F238E27FC236}">
                <a16:creationId xmlns:a16="http://schemas.microsoft.com/office/drawing/2014/main" id="{E1B98509-A331-7448-7B7E-77466D77283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7" b="16506"/>
          <a:stretch/>
        </p:blipFill>
        <p:spPr>
          <a:xfrm>
            <a:off x="7562900" y="4946617"/>
            <a:ext cx="2000465" cy="130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1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Reconciliations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748143" y="1059719"/>
            <a:ext cx="10834255" cy="9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Reconciling data between systems is a task that can consume many hours across finance teams each month 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A0A30-D547-E7A1-930D-1F4FDBFA579C}"/>
              </a:ext>
            </a:extLst>
          </p:cNvPr>
          <p:cNvSpPr txBox="1"/>
          <p:nvPr/>
        </p:nvSpPr>
        <p:spPr>
          <a:xfrm>
            <a:off x="2209800" y="2498517"/>
            <a:ext cx="5134496" cy="3157275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Best practice is to: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Perform Regularly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Automate the process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Standardize Data Formats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Implement Checks and Balances</a:t>
            </a:r>
          </a:p>
          <a:p>
            <a:pPr marL="685800" marR="0" indent="-342900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Trace back to Source Documents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Continuous Monitoring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9ABD65-ED5B-D0AD-BDFB-6E06650A37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615" b="23639"/>
          <a:stretch/>
        </p:blipFill>
        <p:spPr>
          <a:xfrm>
            <a:off x="8570697" y="2805402"/>
            <a:ext cx="2448010" cy="6235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6B28B5-D8A0-4ADF-670E-5E9B43B120C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9311" t="23727" r="25509" b="25911"/>
          <a:stretch/>
        </p:blipFill>
        <p:spPr>
          <a:xfrm>
            <a:off x="8674468" y="3840480"/>
            <a:ext cx="2240467" cy="9626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71E5B4-692A-A8DF-80F9-AF746262CA2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4316" b="26996"/>
          <a:stretch/>
        </p:blipFill>
        <p:spPr>
          <a:xfrm>
            <a:off x="8661839" y="5295792"/>
            <a:ext cx="2287151" cy="62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79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B4DD83-4636-1EBA-558C-C2EC04B26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3" y="0"/>
            <a:ext cx="952500" cy="952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9E63E-8215-A9FC-46E6-75C5F03BE78C}"/>
              </a:ext>
            </a:extLst>
          </p:cNvPr>
          <p:cNvSpPr txBox="1"/>
          <p:nvPr/>
        </p:nvSpPr>
        <p:spPr>
          <a:xfrm>
            <a:off x="1457483" y="255830"/>
            <a:ext cx="575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Project Accounting / Revenue Recognition</a:t>
            </a:r>
          </a:p>
          <a:p>
            <a:endParaRPr lang="en-GB" b="1" dirty="0">
              <a:solidFill>
                <a:schemeClr val="accent1"/>
              </a:solidFill>
            </a:endParaRPr>
          </a:p>
          <a:p>
            <a:endParaRPr lang="en-GB" b="1" dirty="0"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A44EEC9-2A59-88EC-B9A5-52D0749B6D28}"/>
              </a:ext>
            </a:extLst>
          </p:cNvPr>
          <p:cNvGrpSpPr/>
          <p:nvPr/>
        </p:nvGrpSpPr>
        <p:grpSpPr>
          <a:xfrm>
            <a:off x="1457483" y="717495"/>
            <a:ext cx="7105650" cy="76200"/>
            <a:chOff x="609600" y="1744824"/>
            <a:chExt cx="7105650" cy="76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6B15C1-45DD-833E-F3BC-C2A91A5F1897}"/>
                </a:ext>
              </a:extLst>
            </p:cNvPr>
            <p:cNvCxnSpPr/>
            <p:nvPr/>
          </p:nvCxnSpPr>
          <p:spPr>
            <a:xfrm>
              <a:off x="609600" y="1744824"/>
              <a:ext cx="6910873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35798D-CEFC-2565-C587-296A89EAFE77}"/>
                </a:ext>
              </a:extLst>
            </p:cNvPr>
            <p:cNvCxnSpPr>
              <a:cxnSpLocks/>
            </p:cNvCxnSpPr>
            <p:nvPr/>
          </p:nvCxnSpPr>
          <p:spPr>
            <a:xfrm>
              <a:off x="612709" y="1785255"/>
              <a:ext cx="7010401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E0E94D-853E-39DC-C9B5-BE13E3879F5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" y="1821024"/>
              <a:ext cx="7105650" cy="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76F1B97-494C-4384-756A-7341BAC49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470" y="-43677"/>
            <a:ext cx="1262617" cy="9525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3D2ABE-4A09-2919-02E1-8BF458F957DE}"/>
              </a:ext>
            </a:extLst>
          </p:cNvPr>
          <p:cNvSpPr/>
          <p:nvPr/>
        </p:nvSpPr>
        <p:spPr>
          <a:xfrm>
            <a:off x="748143" y="1059719"/>
            <a:ext cx="10834255" cy="9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Keeping an accurate track of costs, revenue and overall financial performance can test the functionality of your existing accounting system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2A0A30-D547-E7A1-930D-1F4FDBFA579C}"/>
              </a:ext>
            </a:extLst>
          </p:cNvPr>
          <p:cNvSpPr txBox="1"/>
          <p:nvPr/>
        </p:nvSpPr>
        <p:spPr>
          <a:xfrm>
            <a:off x="2209800" y="2498517"/>
            <a:ext cx="5134496" cy="2939266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Look for functionality that includes: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Cost Tracking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Revenue Recognition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Resource Management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Time Tracking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User Friendly Interface</a:t>
            </a:r>
          </a:p>
          <a:p>
            <a:pPr marL="685800" marR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CCAB55-3AC8-65FA-EE84-31B0BAE7FF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7790" y="4941630"/>
            <a:ext cx="2583234" cy="8566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695B8BE-BAB2-A294-46DC-D7DE9D3426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7790" y="2739914"/>
            <a:ext cx="2355801" cy="6479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0439AA-E18D-E8FF-C100-CD695FDAF2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80024" y="3630720"/>
            <a:ext cx="2031332" cy="106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4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11413</TotalTime>
  <Words>428</Words>
  <Application>Microsoft Office PowerPoint</Application>
  <PresentationFormat>Widescreen</PresentationFormat>
  <Paragraphs>203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Update slide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Paget</dc:creator>
  <cp:lastModifiedBy>Joe Paget</cp:lastModifiedBy>
  <cp:revision>5</cp:revision>
  <dcterms:created xsi:type="dcterms:W3CDTF">2022-12-18T08:26:44Z</dcterms:created>
  <dcterms:modified xsi:type="dcterms:W3CDTF">2023-11-22T15:34:20Z</dcterms:modified>
</cp:coreProperties>
</file>