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17"/>
  </p:notesMasterIdLst>
  <p:handoutMasterIdLst>
    <p:handoutMasterId r:id="rId18"/>
  </p:handoutMasterIdLst>
  <p:sldIdLst>
    <p:sldId id="668" r:id="rId2"/>
    <p:sldId id="731" r:id="rId3"/>
    <p:sldId id="1587" r:id="rId4"/>
    <p:sldId id="1588" r:id="rId5"/>
    <p:sldId id="1589" r:id="rId6"/>
    <p:sldId id="1591" r:id="rId7"/>
    <p:sldId id="1593" r:id="rId8"/>
    <p:sldId id="1590" r:id="rId9"/>
    <p:sldId id="1592" r:id="rId10"/>
    <p:sldId id="1594" r:id="rId11"/>
    <p:sldId id="1595" r:id="rId12"/>
    <p:sldId id="1596" r:id="rId13"/>
    <p:sldId id="1597" r:id="rId14"/>
    <p:sldId id="1598" r:id="rId15"/>
    <p:sldId id="159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4"/>
    <p:restoredTop sz="95055"/>
  </p:normalViewPr>
  <p:slideViewPr>
    <p:cSldViewPr snapToGrid="0" snapToObjects="1">
      <p:cViewPr varScale="1">
        <p:scale>
          <a:sx n="154" d="100"/>
          <a:sy n="154" d="100"/>
        </p:scale>
        <p:origin x="800"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1AED7E-8D2B-1744-A83A-A3D2181F6A2D}" type="datetimeFigureOut">
              <a:rPr lang="en-US" smtClean="0"/>
              <a:t>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6BE480-9CA7-1444-9A0A-FF46FD3E8800}" type="slidenum">
              <a:rPr lang="en-US" smtClean="0"/>
              <a:t>‹#›</a:t>
            </a:fld>
            <a:endParaRPr lang="en-US"/>
          </a:p>
        </p:txBody>
      </p:sp>
    </p:spTree>
    <p:extLst>
      <p:ext uri="{BB962C8B-B14F-4D97-AF65-F5344CB8AC3E}">
        <p14:creationId xmlns:p14="http://schemas.microsoft.com/office/powerpoint/2010/main" val="121352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F3F84-98B4-944A-AA5C-F5BF608EACF7}" type="datetimeFigureOut">
              <a:rPr lang="en-US" smtClean="0"/>
              <a:t>2/8/21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E3B95-115B-5846-9F25-12CA69A3E5B2}" type="slidenum">
              <a:rPr lang="en-US" smtClean="0"/>
              <a:t>‹#›</a:t>
            </a:fld>
            <a:endParaRPr lang="en-US"/>
          </a:p>
        </p:txBody>
      </p:sp>
    </p:spTree>
    <p:extLst>
      <p:ext uri="{BB962C8B-B14F-4D97-AF65-F5344CB8AC3E}">
        <p14:creationId xmlns:p14="http://schemas.microsoft.com/office/powerpoint/2010/main" val="1214027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E3B95-115B-5846-9F25-12CA69A3E5B2}" type="slidenum">
              <a:rPr lang="en-US" smtClean="0"/>
              <a:t>1</a:t>
            </a:fld>
            <a:endParaRPr lang="en-US"/>
          </a:p>
        </p:txBody>
      </p:sp>
    </p:spTree>
    <p:extLst>
      <p:ext uri="{BB962C8B-B14F-4D97-AF65-F5344CB8AC3E}">
        <p14:creationId xmlns:p14="http://schemas.microsoft.com/office/powerpoint/2010/main" val="99907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www.iaseminars.com/topics/management-accounting"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85800" y="1597819"/>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Footer Placeholder 10"/>
          <p:cNvSpPr>
            <a:spLocks noGrp="1"/>
          </p:cNvSpPr>
          <p:nvPr>
            <p:ph type="ftr" sz="quarter" idx="10"/>
          </p:nvPr>
        </p:nvSpPr>
        <p:spPr/>
        <p:txBody>
          <a:bodyPr/>
          <a:lstStyle/>
          <a:p>
            <a:pPr algn="l"/>
            <a:r>
              <a:rPr lang="en-US" dirty="0"/>
              <a:t>Copyright 2020 Appleby Management Services Ltd </a:t>
            </a:r>
          </a:p>
        </p:txBody>
      </p:sp>
      <p:sp>
        <p:nvSpPr>
          <p:cNvPr id="12" name="Slide Number Placeholder 11"/>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46460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0"/>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7"/>
          <p:cNvSpPr>
            <a:spLocks noGrp="1"/>
          </p:cNvSpPr>
          <p:nvPr>
            <p:ph type="ftr" sz="quarter" idx="10"/>
          </p:nvPr>
        </p:nvSpPr>
        <p:spPr/>
        <p:txBody>
          <a:bodyPr/>
          <a:lstStyle/>
          <a:p>
            <a:pPr algn="l"/>
            <a:r>
              <a:rPr lang="en-US" dirty="0"/>
              <a:t>Copyright 2020 Appleby Management Services Ltd </a:t>
            </a:r>
          </a:p>
        </p:txBody>
      </p:sp>
      <p:sp>
        <p:nvSpPr>
          <p:cNvPr id="9" name="Slide Number Placeholder 8"/>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91389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pPr algn="l"/>
            <a:r>
              <a:rPr lang="en-US" dirty="0"/>
              <a:t>Copyright 2020 Appleby Management Services Ltd </a:t>
            </a:r>
          </a:p>
        </p:txBody>
      </p:sp>
      <p:sp>
        <p:nvSpPr>
          <p:cNvPr id="8" name="Slide Number Placeholder 7"/>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34304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pPr algn="l"/>
            <a:r>
              <a:rPr lang="en-US" dirty="0"/>
              <a:t>Copyright 2020 Appleby Management Services Ltd </a:t>
            </a:r>
          </a:p>
        </p:txBody>
      </p:sp>
      <p:sp>
        <p:nvSpPr>
          <p:cNvPr id="8" name="Slide Number Placeholder 7"/>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158315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new session">
    <p:spTree>
      <p:nvGrpSpPr>
        <p:cNvPr id="1" name=""/>
        <p:cNvGrpSpPr/>
        <p:nvPr/>
      </p:nvGrpSpPr>
      <p:grpSpPr>
        <a:xfrm>
          <a:off x="0" y="0"/>
          <a:ext cx="0" cy="0"/>
          <a:chOff x="0" y="0"/>
          <a:chExt cx="0" cy="0"/>
        </a:xfrm>
      </p:grpSpPr>
      <p:cxnSp>
        <p:nvCxnSpPr>
          <p:cNvPr id="5" name="Straight Connector 4"/>
          <p:cNvCxnSpPr/>
          <p:nvPr/>
        </p:nvCxnSpPr>
        <p:spPr>
          <a:xfrm>
            <a:off x="281125" y="1447824"/>
            <a:ext cx="3111377"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81125" y="2478899"/>
            <a:ext cx="3111377"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3"/>
          <p:cNvSpPr>
            <a:spLocks noGrp="1"/>
          </p:cNvSpPr>
          <p:nvPr>
            <p:ph type="body" sz="quarter" idx="16"/>
          </p:nvPr>
        </p:nvSpPr>
        <p:spPr>
          <a:xfrm>
            <a:off x="288000" y="1431001"/>
            <a:ext cx="8177798" cy="925358"/>
          </a:xfrm>
          <a:prstGeom prst="rect">
            <a:avLst/>
          </a:prstGeom>
        </p:spPr>
        <p:txBody>
          <a:bodyPr vert="horz" lIns="0" tIns="0" rIns="0" bIns="0"/>
          <a:lstStyle>
            <a:lvl1pPr marL="0" indent="0">
              <a:buNone/>
              <a:defRPr sz="3150" b="1" i="0" baseline="0">
                <a:solidFill>
                  <a:srgbClr val="4F4C4D"/>
                </a:solidFill>
                <a:effectLst>
                  <a:outerShdw blurRad="38100" dist="38100" dir="2700000" algn="tl">
                    <a:srgbClr val="000000">
                      <a:alpha val="43137"/>
                    </a:srgbClr>
                  </a:outerShdw>
                </a:effectLst>
                <a:latin typeface="Arial"/>
                <a:cs typeface="Arial"/>
              </a:defRPr>
            </a:lvl1pPr>
          </a:lstStyle>
          <a:p>
            <a:pPr lvl="0"/>
            <a:r>
              <a:rPr lang="en-US"/>
              <a:t>Click to edit Master text styles</a:t>
            </a:r>
          </a:p>
        </p:txBody>
      </p:sp>
      <p:sp>
        <p:nvSpPr>
          <p:cNvPr id="11" name="Text Placeholder 15"/>
          <p:cNvSpPr>
            <a:spLocks noGrp="1"/>
          </p:cNvSpPr>
          <p:nvPr>
            <p:ph type="body" sz="quarter" idx="17"/>
          </p:nvPr>
        </p:nvSpPr>
        <p:spPr>
          <a:xfrm>
            <a:off x="288000" y="243001"/>
            <a:ext cx="8177798" cy="476612"/>
          </a:xfrm>
          <a:prstGeom prst="rect">
            <a:avLst/>
          </a:prstGeom>
        </p:spPr>
        <p:txBody>
          <a:bodyPr vert="horz" lIns="0" tIns="0" rIns="0" bIns="0"/>
          <a:lstStyle>
            <a:lvl1pPr marL="0" indent="0">
              <a:buNone/>
              <a:defRPr sz="2475" b="1" i="0">
                <a:solidFill>
                  <a:srgbClr val="6C4B9E"/>
                </a:solidFill>
                <a:effectLst>
                  <a:outerShdw blurRad="38100" dist="38100" dir="2700000" algn="tl">
                    <a:srgbClr val="000000">
                      <a:alpha val="43137"/>
                    </a:srgbClr>
                  </a:outerShdw>
                </a:effectLst>
                <a:latin typeface="Arial" pitchFamily="34" charset="0"/>
                <a:cs typeface="Arial" pitchFamily="34" charset="0"/>
              </a:defRPr>
            </a:lvl1pPr>
          </a:lstStyle>
          <a:p>
            <a:pPr lvl="0"/>
            <a:r>
              <a:rPr lang="en-US"/>
              <a:t>Click to edit Master text styles</a:t>
            </a:r>
          </a:p>
        </p:txBody>
      </p:sp>
      <p:sp>
        <p:nvSpPr>
          <p:cNvPr id="7" name="Slide Number Placeholder 1"/>
          <p:cNvSpPr>
            <a:spLocks noGrp="1"/>
          </p:cNvSpPr>
          <p:nvPr>
            <p:ph type="sldNum" sz="quarter" idx="18"/>
          </p:nvPr>
        </p:nvSpPr>
        <p:spPr/>
        <p:txBody>
          <a:bodyPr/>
          <a:lstStyle>
            <a:lvl1pPr>
              <a:defRPr sz="825" b="0"/>
            </a:lvl1pPr>
          </a:lstStyle>
          <a:p>
            <a:fld id="{DF9EDD6B-3EBA-4F26-A47F-E5B2501C9646}" type="slidenum">
              <a:rPr lang="en-GB" smtClean="0"/>
              <a:pPr/>
              <a:t>‹#›</a:t>
            </a:fld>
            <a:endParaRPr lang="en-GB" dirty="0"/>
          </a:p>
        </p:txBody>
      </p:sp>
    </p:spTree>
    <p:extLst>
      <p:ext uri="{BB962C8B-B14F-4D97-AF65-F5344CB8AC3E}">
        <p14:creationId xmlns:p14="http://schemas.microsoft.com/office/powerpoint/2010/main" val="62281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3815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76881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172389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182443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204698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cxnSp>
        <p:nvCxnSpPr>
          <p:cNvPr id="3" name="Straight Connector 2"/>
          <p:cNvCxnSpPr/>
          <p:nvPr/>
        </p:nvCxnSpPr>
        <p:spPr>
          <a:xfrm>
            <a:off x="288000" y="756000"/>
            <a:ext cx="8558664" cy="0"/>
          </a:xfrm>
          <a:prstGeom prst="line">
            <a:avLst/>
          </a:prstGeom>
          <a:ln w="12700">
            <a:solidFill>
              <a:srgbClr val="7B7979"/>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7"/>
          </p:nvPr>
        </p:nvSpPr>
        <p:spPr>
          <a:xfrm>
            <a:off x="288001" y="243001"/>
            <a:ext cx="8560515" cy="476612"/>
          </a:xfrm>
          <a:prstGeom prst="rect">
            <a:avLst/>
          </a:prstGeom>
        </p:spPr>
        <p:txBody>
          <a:bodyPr vert="horz" lIns="0" tIns="0" rIns="0" bIns="0"/>
          <a:lstStyle>
            <a:lvl1pPr marL="0" indent="0">
              <a:buNone/>
              <a:defRPr sz="2475" b="1" i="0">
                <a:solidFill>
                  <a:srgbClr val="6C4B9E"/>
                </a:solidFill>
                <a:latin typeface="Arial" pitchFamily="34" charset="0"/>
                <a:cs typeface="Arial" pitchFamily="34" charset="0"/>
              </a:defRPr>
            </a:lvl1pPr>
          </a:lstStyle>
          <a:p>
            <a:pPr lvl="0"/>
            <a:r>
              <a:rPr lang="en-US"/>
              <a:t>Click to edit Master text styles</a:t>
            </a:r>
          </a:p>
        </p:txBody>
      </p:sp>
      <p:sp>
        <p:nvSpPr>
          <p:cNvPr id="4" name="Slide Number Placeholder 1"/>
          <p:cNvSpPr>
            <a:spLocks noGrp="1"/>
          </p:cNvSpPr>
          <p:nvPr>
            <p:ph type="sldNum" sz="quarter" idx="18"/>
          </p:nvPr>
        </p:nvSpPr>
        <p:spPr/>
        <p:txBody>
          <a:bodyPr/>
          <a:lstStyle>
            <a:lvl1pPr>
              <a:defRPr sz="825" b="0"/>
            </a:lvl1pPr>
          </a:lstStyle>
          <a:p>
            <a:fld id="{3E304B0A-BBD1-45A7-AB73-53120090ED56}" type="slidenum">
              <a:rPr lang="en-GB" smtClean="0"/>
              <a:pPr/>
              <a:t>‹#›</a:t>
            </a:fld>
            <a:endParaRPr lang="en-GB" dirty="0"/>
          </a:p>
        </p:txBody>
      </p:sp>
    </p:spTree>
    <p:extLst>
      <p:ext uri="{BB962C8B-B14F-4D97-AF65-F5344CB8AC3E}">
        <p14:creationId xmlns:p14="http://schemas.microsoft.com/office/powerpoint/2010/main" val="102732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37"/>
            <a:ext cx="7946739" cy="625711"/>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pPr algn="l"/>
            <a:r>
              <a:rPr lang="en-US" dirty="0"/>
              <a:t>Copyright 2020 Appleby Management Services Ltd </a:t>
            </a:r>
          </a:p>
        </p:txBody>
      </p:sp>
      <p:sp>
        <p:nvSpPr>
          <p:cNvPr id="8" name="Slide Number Placeholder 7"/>
          <p:cNvSpPr>
            <a:spLocks noGrp="1"/>
          </p:cNvSpPr>
          <p:nvPr>
            <p:ph type="sldNum" sz="quarter" idx="11"/>
          </p:nvPr>
        </p:nvSpPr>
        <p:spPr/>
        <p:txBody>
          <a:bodyPr/>
          <a:lstStyle/>
          <a:p>
            <a:fld id="{5637E371-A6FB-D244-9D37-8DAEC43A3FFD}" type="slidenum">
              <a:rPr lang="en-US" smtClean="0"/>
              <a:t>‹#›</a:t>
            </a:fld>
            <a:endParaRPr lang="en-US" dirty="0"/>
          </a:p>
        </p:txBody>
      </p:sp>
      <p:sp>
        <p:nvSpPr>
          <p:cNvPr id="9" name="Rectangle 8"/>
          <p:cNvSpPr/>
          <p:nvPr userDrawn="1"/>
        </p:nvSpPr>
        <p:spPr>
          <a:xfrm>
            <a:off x="471849" y="332629"/>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5321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Empty, single title">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7A043B-4383-482E-9FC7-A7011182A234}"/>
              </a:ext>
            </a:extLst>
          </p:cNvPr>
          <p:cNvGrpSpPr/>
          <p:nvPr/>
        </p:nvGrpSpPr>
        <p:grpSpPr>
          <a:xfrm>
            <a:off x="540" y="4679100"/>
            <a:ext cx="9142921" cy="466032"/>
            <a:chOff x="584" y="6228000"/>
            <a:chExt cx="9904831" cy="621376"/>
          </a:xfrm>
        </p:grpSpPr>
        <p:pic>
          <p:nvPicPr>
            <p:cNvPr id="12" name="Picture 11">
              <a:extLst>
                <a:ext uri="{FF2B5EF4-FFF2-40B4-BE49-F238E27FC236}">
                  <a16:creationId xmlns:a16="http://schemas.microsoft.com/office/drawing/2014/main" id="{403A805C-C9FC-43AB-BDEC-22CEED874F64}"/>
                </a:ext>
              </a:extLst>
            </p:cNvPr>
            <p:cNvPicPr>
              <a:picLocks noChangeAspect="1"/>
            </p:cNvPicPr>
            <p:nvPr/>
          </p:nvPicPr>
          <p:blipFill rotWithShape="1">
            <a:blip r:embed="rId2">
              <a:extLst>
                <a:ext uri="{28A0092B-C50C-407E-A947-70E740481C1C}">
                  <a14:useLocalDpi xmlns:a14="http://schemas.microsoft.com/office/drawing/2010/main" val="0"/>
                </a:ext>
              </a:extLst>
            </a:blip>
            <a:srcRect b="5406"/>
            <a:stretch/>
          </p:blipFill>
          <p:spPr>
            <a:xfrm>
              <a:off x="584" y="6228000"/>
              <a:ext cx="9904831" cy="621376"/>
            </a:xfrm>
            <a:prstGeom prst="rect">
              <a:avLst/>
            </a:prstGeom>
          </p:spPr>
        </p:pic>
        <p:pic>
          <p:nvPicPr>
            <p:cNvPr id="13" name="Picture 12">
              <a:extLst>
                <a:ext uri="{FF2B5EF4-FFF2-40B4-BE49-F238E27FC236}">
                  <a16:creationId xmlns:a16="http://schemas.microsoft.com/office/drawing/2014/main" id="{6D442499-EDEE-448D-91E2-3C2F78D4D9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03" t="26587" r="8974" b="29342"/>
            <a:stretch/>
          </p:blipFill>
          <p:spPr>
            <a:xfrm>
              <a:off x="128464" y="6315986"/>
              <a:ext cx="1889717" cy="445403"/>
            </a:xfrm>
            <a:prstGeom prst="rect">
              <a:avLst/>
            </a:prstGeom>
          </p:spPr>
        </p:pic>
      </p:grpSp>
      <p:sp>
        <p:nvSpPr>
          <p:cNvPr id="6" name="Slide Number Placeholder 3"/>
          <p:cNvSpPr>
            <a:spLocks noGrp="1"/>
          </p:cNvSpPr>
          <p:nvPr>
            <p:ph type="sldNum" sz="quarter" idx="12"/>
          </p:nvPr>
        </p:nvSpPr>
        <p:spPr>
          <a:xfrm>
            <a:off x="8619456" y="4767265"/>
            <a:ext cx="524545" cy="273844"/>
          </a:xfrm>
          <a:prstGeom prst="rect">
            <a:avLst/>
          </a:prstGeom>
        </p:spPr>
        <p:txBody>
          <a:bodyPr anchor="ctr"/>
          <a:lstStyle>
            <a:lvl1pPr algn="ctr">
              <a:defRPr sz="900">
                <a:solidFill>
                  <a:schemeClr val="bg1"/>
                </a:solidFill>
                <a:latin typeface="+mn-lt"/>
              </a:defRPr>
            </a:lvl1pPr>
          </a:lstStyle>
          <a:p>
            <a:pPr>
              <a:defRPr/>
            </a:pPr>
            <a:fld id="{B0E95895-A76A-433B-9552-8E787B3AF1BE}" type="slidenum">
              <a:rPr lang="en-GB" smtClean="0"/>
              <a:pPr>
                <a:defRPr/>
              </a:pPr>
              <a:t>‹#›</a:t>
            </a:fld>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569588"/>
            <a:ext cx="9143999" cy="350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569588"/>
            <a:ext cx="9143999" cy="35075"/>
          </a:xfrm>
          <a:prstGeom prst="rect">
            <a:avLst/>
          </a:prstGeom>
        </p:spPr>
      </p:pic>
      <p:sp>
        <p:nvSpPr>
          <p:cNvPr id="7" name="Title 1"/>
          <p:cNvSpPr>
            <a:spLocks noGrp="1"/>
          </p:cNvSpPr>
          <p:nvPr>
            <p:ph type="title"/>
          </p:nvPr>
        </p:nvSpPr>
        <p:spPr>
          <a:xfrm>
            <a:off x="432000" y="162000"/>
            <a:ext cx="8307692" cy="378000"/>
          </a:xfrm>
          <a:prstGeom prst="rect">
            <a:avLst/>
          </a:prstGeom>
        </p:spPr>
        <p:txBody>
          <a:bodyPr anchor="t">
            <a:normAutofit/>
          </a:bodyPr>
          <a:lstStyle>
            <a:lvl1pPr algn="l">
              <a:defRPr sz="2100" b="1">
                <a:solidFill>
                  <a:srgbClr val="544F9E"/>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7257804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single title">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0707F1F-2973-4025-B42A-46C1F163A3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1000"/>
            <a:ext cx="9142857" cy="478571"/>
          </a:xfrm>
          <a:prstGeom prst="rect">
            <a:avLst/>
          </a:prstGeom>
        </p:spPr>
      </p:pic>
      <p:sp>
        <p:nvSpPr>
          <p:cNvPr id="3" name="Content Placeholder 2"/>
          <p:cNvSpPr>
            <a:spLocks noGrp="1"/>
          </p:cNvSpPr>
          <p:nvPr>
            <p:ph sz="half" idx="1"/>
          </p:nvPr>
        </p:nvSpPr>
        <p:spPr>
          <a:xfrm>
            <a:off x="432000" y="809999"/>
            <a:ext cx="5922198" cy="3834000"/>
          </a:xfrm>
          <a:prstGeom prst="rect">
            <a:avLst/>
          </a:prstGeom>
        </p:spPr>
        <p:txBody>
          <a:bodyPr>
            <a:normAutofit/>
          </a:bodyPr>
          <a:lstStyle>
            <a:lvl1pPr marL="270000" indent="-270000">
              <a:lnSpc>
                <a:spcPts val="1650"/>
              </a:lnSpc>
              <a:spcBef>
                <a:spcPts val="450"/>
              </a:spcBef>
              <a:defRPr sz="1500" b="1">
                <a:solidFill>
                  <a:schemeClr val="tx1">
                    <a:lumMod val="75000"/>
                    <a:lumOff val="25000"/>
                  </a:schemeClr>
                </a:solidFill>
                <a:latin typeface="Trebuchet MS" panose="020B0603020202020204" pitchFamily="34" charset="0"/>
              </a:defRPr>
            </a:lvl1pPr>
            <a:lvl2pPr marL="540000" indent="-270000">
              <a:lnSpc>
                <a:spcPts val="1650"/>
              </a:lnSpc>
              <a:spcBef>
                <a:spcPts val="450"/>
              </a:spcBef>
              <a:defRPr sz="1500">
                <a:solidFill>
                  <a:schemeClr val="tx1">
                    <a:lumMod val="75000"/>
                    <a:lumOff val="25000"/>
                  </a:schemeClr>
                </a:solidFill>
                <a:latin typeface="Trebuchet MS" panose="020B0603020202020204" pitchFamily="34" charset="0"/>
              </a:defRPr>
            </a:lvl2pPr>
            <a:lvl3pPr marL="810000" indent="-270000">
              <a:lnSpc>
                <a:spcPts val="1650"/>
              </a:lnSpc>
              <a:spcBef>
                <a:spcPts val="450"/>
              </a:spcBef>
              <a:defRPr sz="1350">
                <a:solidFill>
                  <a:srgbClr val="544F9E"/>
                </a:solidFill>
                <a:latin typeface="Trebuchet MS" panose="020B0603020202020204" pitchFamily="34" charset="0"/>
              </a:defRPr>
            </a:lvl3pPr>
            <a:lvl4pPr marL="1080000" indent="-270000">
              <a:lnSpc>
                <a:spcPts val="1650"/>
              </a:lnSpc>
              <a:spcBef>
                <a:spcPts val="450"/>
              </a:spcBef>
              <a:defRPr sz="1350">
                <a:solidFill>
                  <a:schemeClr val="tx1">
                    <a:lumMod val="75000"/>
                    <a:lumOff val="25000"/>
                  </a:schemeClr>
                </a:solidFill>
                <a:latin typeface="Trebuchet MS" panose="020B0603020202020204" pitchFamily="34" charset="0"/>
              </a:defRPr>
            </a:lvl4pPr>
            <a:lvl5pPr marL="1350000" indent="-270000">
              <a:lnSpc>
                <a:spcPts val="1650"/>
              </a:lnSpc>
              <a:spcBef>
                <a:spcPts val="450"/>
              </a:spcBef>
              <a:defRPr sz="1350">
                <a:solidFill>
                  <a:schemeClr val="tx1">
                    <a:lumMod val="75000"/>
                    <a:lumOff val="25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 y="569588"/>
            <a:ext cx="9143999" cy="350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 y="569588"/>
            <a:ext cx="9143999" cy="35075"/>
          </a:xfrm>
          <a:prstGeom prst="rect">
            <a:avLst/>
          </a:prstGeom>
        </p:spPr>
      </p:pic>
      <p:sp>
        <p:nvSpPr>
          <p:cNvPr id="10" name="Title 1"/>
          <p:cNvSpPr>
            <a:spLocks noGrp="1"/>
          </p:cNvSpPr>
          <p:nvPr>
            <p:ph type="title"/>
          </p:nvPr>
        </p:nvSpPr>
        <p:spPr>
          <a:xfrm>
            <a:off x="432001" y="162000"/>
            <a:ext cx="8307692" cy="378000"/>
          </a:xfrm>
          <a:prstGeom prst="rect">
            <a:avLst/>
          </a:prstGeom>
        </p:spPr>
        <p:txBody>
          <a:bodyPr anchor="t">
            <a:normAutofit/>
          </a:bodyPr>
          <a:lstStyle>
            <a:lvl1pPr algn="l">
              <a:defRPr sz="2100" b="1">
                <a:solidFill>
                  <a:srgbClr val="544F9E"/>
                </a:solidFill>
                <a:latin typeface="+mn-lt"/>
              </a:defRPr>
            </a:lvl1pPr>
          </a:lstStyle>
          <a:p>
            <a:r>
              <a:rPr lang="en-US"/>
              <a:t>Click to edit Master title style</a:t>
            </a:r>
            <a:endParaRPr lang="en-US" dirty="0"/>
          </a:p>
        </p:txBody>
      </p:sp>
      <p:pic>
        <p:nvPicPr>
          <p:cNvPr id="17" name="Picture 16" descr="A close up of a logo&#10;&#10;Description automatically generated">
            <a:extLst>
              <a:ext uri="{FF2B5EF4-FFF2-40B4-BE49-F238E27FC236}">
                <a16:creationId xmlns:a16="http://schemas.microsoft.com/office/drawing/2014/main" id="{E4B7277C-3AC8-4DD7-99D9-070DAA30C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71000"/>
            <a:ext cx="9142857" cy="478571"/>
          </a:xfrm>
          <a:prstGeom prst="rect">
            <a:avLst/>
          </a:prstGeom>
        </p:spPr>
      </p:pic>
      <p:sp>
        <p:nvSpPr>
          <p:cNvPr id="18" name="Slide Number Placeholder 3">
            <a:extLst>
              <a:ext uri="{FF2B5EF4-FFF2-40B4-BE49-F238E27FC236}">
                <a16:creationId xmlns:a16="http://schemas.microsoft.com/office/drawing/2014/main" id="{5254EC34-C76D-4ABD-85F0-CAFD45394800}"/>
              </a:ext>
            </a:extLst>
          </p:cNvPr>
          <p:cNvSpPr>
            <a:spLocks noGrp="1"/>
          </p:cNvSpPr>
          <p:nvPr>
            <p:ph type="sldNum" sz="quarter" idx="12"/>
          </p:nvPr>
        </p:nvSpPr>
        <p:spPr>
          <a:xfrm>
            <a:off x="8721000" y="4671000"/>
            <a:ext cx="432000" cy="486000"/>
          </a:xfrm>
          <a:prstGeom prst="rect">
            <a:avLst/>
          </a:prstGeom>
        </p:spPr>
        <p:txBody>
          <a:bodyPr lIns="0" tIns="0" rIns="0" bIns="0" anchor="ctr"/>
          <a:lstStyle>
            <a:lvl1pPr algn="ctr">
              <a:defRPr sz="900">
                <a:solidFill>
                  <a:schemeClr val="bg1"/>
                </a:solidFill>
              </a:defRPr>
            </a:lvl1pPr>
          </a:lstStyle>
          <a:p>
            <a:fld id="{E0CC7518-7C96-4030-B1ED-F90F120F62D5}" type="slidenum">
              <a:rPr lang="en-GB" smtClean="0"/>
              <a:pPr/>
              <a:t>‹#›</a:t>
            </a:fld>
            <a:endParaRPr lang="en-GB" dirty="0"/>
          </a:p>
        </p:txBody>
      </p:sp>
      <p:sp>
        <p:nvSpPr>
          <p:cNvPr id="14" name="TextBox 13">
            <a:extLst>
              <a:ext uri="{FF2B5EF4-FFF2-40B4-BE49-F238E27FC236}">
                <a16:creationId xmlns:a16="http://schemas.microsoft.com/office/drawing/2014/main" id="{409BF9B6-55FE-B94C-8965-7C8DC3FCD9D0}"/>
              </a:ext>
            </a:extLst>
          </p:cNvPr>
          <p:cNvSpPr txBox="1"/>
          <p:nvPr userDrawn="1"/>
        </p:nvSpPr>
        <p:spPr>
          <a:xfrm>
            <a:off x="5010894" y="4715908"/>
            <a:ext cx="1836204" cy="415498"/>
          </a:xfrm>
          <a:prstGeom prst="rect">
            <a:avLst/>
          </a:prstGeom>
          <a:noFill/>
        </p:spPr>
        <p:txBody>
          <a:bodyPr wrap="square" rtlCol="0">
            <a:spAutoFit/>
          </a:bodyPr>
          <a:lstStyle/>
          <a:p>
            <a:r>
              <a:rPr lang="en-US" sz="1350" dirty="0">
                <a:solidFill>
                  <a:schemeClr val="bg1"/>
                </a:solidFill>
                <a:latin typeface="Gill Sans MT" panose="020B0502020104020203" pitchFamily="34" charset="77"/>
              </a:rPr>
              <a:t>Kevin Appleby</a:t>
            </a:r>
          </a:p>
          <a:p>
            <a:r>
              <a:rPr lang="en-US" sz="750" dirty="0">
                <a:solidFill>
                  <a:schemeClr val="bg1"/>
                </a:solidFill>
                <a:latin typeface="Gill Sans MT" panose="020B0502020104020203" pitchFamily="34" charset="77"/>
              </a:rPr>
              <a:t>The business accountant’s mentor</a:t>
            </a:r>
          </a:p>
        </p:txBody>
      </p:sp>
      <p:sp>
        <p:nvSpPr>
          <p:cNvPr id="2" name="TextBox 1">
            <a:extLst>
              <a:ext uri="{FF2B5EF4-FFF2-40B4-BE49-F238E27FC236}">
                <a16:creationId xmlns:a16="http://schemas.microsoft.com/office/drawing/2014/main" id="{9665B779-266A-4446-B215-1E88AB90F55F}"/>
              </a:ext>
            </a:extLst>
          </p:cNvPr>
          <p:cNvSpPr txBox="1"/>
          <p:nvPr userDrawn="1"/>
        </p:nvSpPr>
        <p:spPr>
          <a:xfrm>
            <a:off x="6462210" y="810000"/>
            <a:ext cx="2474790" cy="3693319"/>
          </a:xfrm>
          <a:prstGeom prst="rect">
            <a:avLst/>
          </a:prstGeom>
          <a:solidFill>
            <a:schemeClr val="bg2"/>
          </a:solidFill>
          <a:ln w="38100">
            <a:solidFill>
              <a:srgbClr val="AC57A2"/>
            </a:solidFill>
          </a:ln>
        </p:spPr>
        <p:txBody>
          <a:bodyPr wrap="square" rtlCol="0">
            <a:spAutoFit/>
          </a:bodyPr>
          <a:lstStyle/>
          <a:p>
            <a:pPr algn="ctr"/>
            <a:r>
              <a:rPr lang="en-US" sz="1800" dirty="0">
                <a:solidFill>
                  <a:srgbClr val="544F9E"/>
                </a:solidFill>
                <a:latin typeface="Gill Sans MT" panose="020B0502020104020203" pitchFamily="34" charset="77"/>
              </a:rPr>
              <a:t>21</a:t>
            </a:r>
            <a:r>
              <a:rPr lang="en-US" sz="1800" baseline="30000" dirty="0">
                <a:solidFill>
                  <a:srgbClr val="544F9E"/>
                </a:solidFill>
                <a:latin typeface="Gill Sans MT" panose="020B0502020104020203" pitchFamily="34" charset="77"/>
              </a:rPr>
              <a:t>st</a:t>
            </a:r>
            <a:r>
              <a:rPr lang="en-US" sz="1800" dirty="0">
                <a:solidFill>
                  <a:srgbClr val="544F9E"/>
                </a:solidFill>
                <a:latin typeface="Gill Sans MT" panose="020B0502020104020203" pitchFamily="34" charset="77"/>
              </a:rPr>
              <a:t> Century Business Accountant</a:t>
            </a:r>
          </a:p>
          <a:p>
            <a:pPr algn="ctr"/>
            <a:r>
              <a:rPr lang="en-US" sz="825" dirty="0">
                <a:solidFill>
                  <a:srgbClr val="CD88BA"/>
                </a:solidFill>
                <a:latin typeface="Gill Sans MT" panose="020B0502020104020203" pitchFamily="34" charset="77"/>
              </a:rPr>
              <a:t>How to be a VITAL part of your business team</a:t>
            </a: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endParaRPr lang="en-US" sz="825" dirty="0">
              <a:solidFill>
                <a:srgbClr val="CD88BA"/>
              </a:solidFill>
              <a:latin typeface="Gill Sans MT" panose="020B0502020104020203" pitchFamily="34" charset="77"/>
            </a:endParaRPr>
          </a:p>
          <a:p>
            <a:pPr algn="ctr"/>
            <a:r>
              <a:rPr lang="en-US" sz="825" dirty="0"/>
              <a:t>Why not join us in the classroom?</a:t>
            </a:r>
          </a:p>
          <a:p>
            <a:pPr algn="ctr"/>
            <a:endParaRPr lang="en-US" sz="825"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GB" sz="825" dirty="0">
                <a:hlinkClick r:id="rId4"/>
              </a:rPr>
              <a:t>https://www.iaseminars.com/topics/management-accounting</a:t>
            </a:r>
            <a:endParaRPr lang="en-GB" sz="825"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825" dirty="0"/>
          </a:p>
          <a:p>
            <a:pPr algn="ctr"/>
            <a:endParaRPr lang="en-US" sz="825" dirty="0">
              <a:solidFill>
                <a:srgbClr val="CD88BA"/>
              </a:solidFill>
              <a:latin typeface="Gill Sans MT" panose="020B0502020104020203" pitchFamily="34" charset="77"/>
            </a:endParaRPr>
          </a:p>
        </p:txBody>
      </p:sp>
      <p:sp>
        <p:nvSpPr>
          <p:cNvPr id="4" name="TextBox 3">
            <a:extLst>
              <a:ext uri="{FF2B5EF4-FFF2-40B4-BE49-F238E27FC236}">
                <a16:creationId xmlns:a16="http://schemas.microsoft.com/office/drawing/2014/main" id="{936D00EF-4FFB-9346-B623-DFD0E574DB0F}"/>
              </a:ext>
            </a:extLst>
          </p:cNvPr>
          <p:cNvSpPr txBox="1"/>
          <p:nvPr userDrawn="1"/>
        </p:nvSpPr>
        <p:spPr>
          <a:xfrm>
            <a:off x="6462210" y="3165816"/>
            <a:ext cx="2538282" cy="507831"/>
          </a:xfrm>
          <a:prstGeom prst="rect">
            <a:avLst/>
          </a:prstGeom>
          <a:noFill/>
        </p:spPr>
        <p:txBody>
          <a:bodyPr wrap="square" rtlCol="0">
            <a:spAutoFit/>
          </a:bodyPr>
          <a:lstStyle/>
          <a:p>
            <a:endParaRPr lang="en-US" sz="1350" dirty="0"/>
          </a:p>
          <a:p>
            <a:endParaRPr lang="en-US" sz="1350" dirty="0"/>
          </a:p>
        </p:txBody>
      </p:sp>
    </p:spTree>
    <p:extLst>
      <p:ext uri="{BB962C8B-B14F-4D97-AF65-F5344CB8AC3E}">
        <p14:creationId xmlns:p14="http://schemas.microsoft.com/office/powerpoint/2010/main" val="1111713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8" name="Picture 7" descr="presentation TFP small logo-thumb left-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196" y="4588246"/>
            <a:ext cx="1973448" cy="498206"/>
          </a:xfrm>
          <a:prstGeom prst="rect">
            <a:avLst/>
          </a:prstGeom>
        </p:spPr>
      </p:pic>
      <p:sp>
        <p:nvSpPr>
          <p:cNvPr id="2" name="Title 1"/>
          <p:cNvSpPr>
            <a:spLocks noGrp="1"/>
          </p:cNvSpPr>
          <p:nvPr>
            <p:ph type="title"/>
          </p:nvPr>
        </p:nvSpPr>
        <p:spPr>
          <a:xfrm>
            <a:off x="432283" y="37199"/>
            <a:ext cx="8411485" cy="454121"/>
          </a:xfrm>
          <a:prstGeom prst="rect">
            <a:avLst/>
          </a:prstGeom>
        </p:spPr>
        <p:txBody>
          <a:bodyPr lIns="91429" tIns="45715" rIns="91429" bIns="45715" anchor="ctr" anchorCtr="0">
            <a:normAutofit/>
          </a:bodyPr>
          <a:lstStyle>
            <a:lvl1pPr>
              <a:defRPr sz="2700" b="0" i="0">
                <a:solidFill>
                  <a:schemeClr val="accent1">
                    <a:lumMod val="50000"/>
                  </a:schemeClr>
                </a:solidFill>
                <a:latin typeface="Calibri" charset="0"/>
                <a:ea typeface="Calibri" charset="0"/>
                <a:cs typeface="Calibri" charset="0"/>
              </a:defRPr>
            </a:lvl1pPr>
          </a:lstStyle>
          <a:p>
            <a:r>
              <a:rPr lang="en-US"/>
              <a:t>Click to edit Master title style</a:t>
            </a:r>
          </a:p>
        </p:txBody>
      </p:sp>
      <p:sp>
        <p:nvSpPr>
          <p:cNvPr id="5" name="Text Placeholder 4"/>
          <p:cNvSpPr>
            <a:spLocks noGrp="1"/>
          </p:cNvSpPr>
          <p:nvPr>
            <p:ph type="body" sz="quarter" idx="10"/>
          </p:nvPr>
        </p:nvSpPr>
        <p:spPr>
          <a:xfrm>
            <a:off x="417515" y="736997"/>
            <a:ext cx="8439150" cy="3690938"/>
          </a:xfrm>
          <a:prstGeom prst="rect">
            <a:avLst/>
          </a:prstGeo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400957" y="552736"/>
            <a:ext cx="6313742" cy="0"/>
          </a:xfrm>
          <a:prstGeom prst="line">
            <a:avLst/>
          </a:prstGeom>
          <a:ln w="28575">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45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432267" y="37200"/>
            <a:ext cx="8411485" cy="454121"/>
          </a:xfrm>
          <a:prstGeom prst="rect">
            <a:avLst/>
          </a:prstGeom>
        </p:spPr>
        <p:txBody>
          <a:bodyPr lIns="91429" tIns="45715" rIns="91429" bIns="45715" anchor="ctr" anchorCtr="0">
            <a:normAutofit/>
          </a:bodyPr>
          <a:lstStyle>
            <a:lvl1pPr>
              <a:defRPr sz="2400" b="0" i="0">
                <a:solidFill>
                  <a:schemeClr val="accent1">
                    <a:lumMod val="50000"/>
                  </a:schemeClr>
                </a:solidFill>
                <a:latin typeface="Calibri" charset="0"/>
                <a:ea typeface="Calibri" charset="0"/>
                <a:cs typeface="Calibri" charset="0"/>
              </a:defRPr>
            </a:lvl1pPr>
          </a:lstStyle>
          <a:p>
            <a:r>
              <a:rPr lang="en-US" dirty="0"/>
              <a:t>Click to edit Master title style</a:t>
            </a:r>
          </a:p>
        </p:txBody>
      </p:sp>
      <p:cxnSp>
        <p:nvCxnSpPr>
          <p:cNvPr id="7" name="Straight Connector 6"/>
          <p:cNvCxnSpPr/>
          <p:nvPr userDrawn="1"/>
        </p:nvCxnSpPr>
        <p:spPr>
          <a:xfrm>
            <a:off x="400957" y="552736"/>
            <a:ext cx="6313742" cy="0"/>
          </a:xfrm>
          <a:prstGeom prst="line">
            <a:avLst/>
          </a:prstGeom>
          <a:ln w="28575">
            <a:solidFill>
              <a:schemeClr val="accent1">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289" y="4575768"/>
            <a:ext cx="1881068" cy="518036"/>
          </a:xfrm>
          <a:prstGeom prst="rect">
            <a:avLst/>
          </a:prstGeom>
        </p:spPr>
      </p:pic>
    </p:spTree>
    <p:extLst>
      <p:ext uri="{BB962C8B-B14F-4D97-AF65-F5344CB8AC3E}">
        <p14:creationId xmlns:p14="http://schemas.microsoft.com/office/powerpoint/2010/main" val="88210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460863" y="1597819"/>
            <a:ext cx="6777446" cy="1136672"/>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1460863" y="2871107"/>
            <a:ext cx="7086600" cy="1314450"/>
          </a:xfrm>
        </p:spPr>
        <p:txBody>
          <a:bodyPr/>
          <a:lstStyle>
            <a:lvl1pPr marL="0" indent="0" algn="l">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1460863" y="1623422"/>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Footer Placeholder 10"/>
          <p:cNvSpPr>
            <a:spLocks noGrp="1"/>
          </p:cNvSpPr>
          <p:nvPr>
            <p:ph type="ftr" sz="quarter" idx="10"/>
          </p:nvPr>
        </p:nvSpPr>
        <p:spPr/>
        <p:txBody>
          <a:bodyPr/>
          <a:lstStyle/>
          <a:p>
            <a:pPr algn="l"/>
            <a:r>
              <a:rPr lang="en-US" dirty="0"/>
              <a:t>Copyright 2020 Appleby Management Services Ltd </a:t>
            </a:r>
          </a:p>
        </p:txBody>
      </p:sp>
      <p:sp>
        <p:nvSpPr>
          <p:cNvPr id="12" name="Slide Number Placeholder 11"/>
          <p:cNvSpPr>
            <a:spLocks noGrp="1"/>
          </p:cNvSpPr>
          <p:nvPr>
            <p:ph type="sldNum" sz="quarter" idx="11"/>
          </p:nvPr>
        </p:nvSpPr>
        <p:spPr/>
        <p:txBody>
          <a:bodyPr/>
          <a:lstStyle/>
          <a:p>
            <a:fld id="{5637E371-A6FB-D244-9D37-8DAEC43A3FF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 dont use">
    <p:spTree>
      <p:nvGrpSpPr>
        <p:cNvPr id="1" name=""/>
        <p:cNvGrpSpPr/>
        <p:nvPr/>
      </p:nvGrpSpPr>
      <p:grpSpPr>
        <a:xfrm>
          <a:off x="0" y="0"/>
          <a:ext cx="0" cy="0"/>
          <a:chOff x="0" y="0"/>
          <a:chExt cx="0" cy="0"/>
        </a:xfrm>
      </p:grpSpPr>
      <p:sp>
        <p:nvSpPr>
          <p:cNvPr id="2" name="Title 1"/>
          <p:cNvSpPr>
            <a:spLocks noGrp="1"/>
          </p:cNvSpPr>
          <p:nvPr>
            <p:ph type="title"/>
          </p:nvPr>
        </p:nvSpPr>
        <p:spPr>
          <a:xfrm>
            <a:off x="721815" y="1158479"/>
            <a:ext cx="7772400" cy="1021556"/>
          </a:xfrm>
        </p:spPr>
        <p:txBody>
          <a:bodyPr anchor="t"/>
          <a:lstStyle>
            <a:lvl1pPr algn="ct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1" name="Footer Placeholder 10"/>
          <p:cNvSpPr>
            <a:spLocks noGrp="1"/>
          </p:cNvSpPr>
          <p:nvPr>
            <p:ph type="ftr" sz="quarter" idx="10"/>
          </p:nvPr>
        </p:nvSpPr>
        <p:spPr/>
        <p:txBody>
          <a:bodyPr/>
          <a:lstStyle/>
          <a:p>
            <a:pPr algn="l"/>
            <a:r>
              <a:rPr lang="en-US" dirty="0"/>
              <a:t>Copyright 2020 Appleby Management Services Ltd </a:t>
            </a:r>
          </a:p>
        </p:txBody>
      </p:sp>
      <p:sp>
        <p:nvSpPr>
          <p:cNvPr id="12" name="Slide Number Placeholder 11"/>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373108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27300"/>
            <a:ext cx="4038600" cy="356732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27300"/>
            <a:ext cx="4038600" cy="3567323"/>
          </a:xfrm>
        </p:spPr>
        <p:txBody>
          <a:bodyPr>
            <a:normAutofit/>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pPr algn="l"/>
            <a:r>
              <a:rPr lang="en-US" dirty="0"/>
              <a:t>Copyright 2020 Appleby Management Services Ltd </a:t>
            </a:r>
          </a:p>
        </p:txBody>
      </p:sp>
      <p:sp>
        <p:nvSpPr>
          <p:cNvPr id="9" name="Slide Number Placeholder 8"/>
          <p:cNvSpPr>
            <a:spLocks noGrp="1"/>
          </p:cNvSpPr>
          <p:nvPr>
            <p:ph type="sldNum" sz="quarter" idx="11"/>
          </p:nvPr>
        </p:nvSpPr>
        <p:spPr/>
        <p:txBody>
          <a:bodyPr/>
          <a:lstStyle/>
          <a:p>
            <a:fld id="{5637E371-A6FB-D244-9D37-8DAEC43A3FFD}" type="slidenum">
              <a:rPr lang="en-US" smtClean="0"/>
              <a:t>‹#›</a:t>
            </a:fld>
            <a:endParaRPr lang="en-US" dirty="0"/>
          </a:p>
        </p:txBody>
      </p:sp>
      <p:sp>
        <p:nvSpPr>
          <p:cNvPr id="7" name="Rectangle 6"/>
          <p:cNvSpPr/>
          <p:nvPr userDrawn="1"/>
        </p:nvSpPr>
        <p:spPr>
          <a:xfrm>
            <a:off x="471849" y="332629"/>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610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solidFill>
            <a:schemeClr val="tx2">
              <a:lumMod val="20000"/>
              <a:lumOff val="80000"/>
            </a:schemeClr>
          </a:solidFill>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a:solidFill>
            <a:srgbClr val="C6D9F1"/>
          </a:solidFill>
        </p:spPr>
        <p:txBody>
          <a:bodyPr anchor="b"/>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pPr algn="l"/>
            <a:r>
              <a:rPr lang="en-US" dirty="0"/>
              <a:t>Copyright 2020 Appleby Management Services Ltd </a:t>
            </a:r>
          </a:p>
        </p:txBody>
      </p:sp>
      <p:sp>
        <p:nvSpPr>
          <p:cNvPr id="11" name="Slide Number Placeholder 10"/>
          <p:cNvSpPr>
            <a:spLocks noGrp="1"/>
          </p:cNvSpPr>
          <p:nvPr>
            <p:ph type="sldNum" sz="quarter" idx="11"/>
          </p:nvPr>
        </p:nvSpPr>
        <p:spPr/>
        <p:txBody>
          <a:bodyPr/>
          <a:lstStyle/>
          <a:p>
            <a:fld id="{5637E371-A6FB-D244-9D37-8DAEC43A3FFD}" type="slidenum">
              <a:rPr lang="en-US" smtClean="0"/>
              <a:t>‹#›</a:t>
            </a:fld>
            <a:endParaRPr lang="en-US" dirty="0"/>
          </a:p>
        </p:txBody>
      </p:sp>
      <p:sp>
        <p:nvSpPr>
          <p:cNvPr id="9" name="Rectangle 8"/>
          <p:cNvSpPr/>
          <p:nvPr userDrawn="1"/>
        </p:nvSpPr>
        <p:spPr>
          <a:xfrm>
            <a:off x="471849" y="332629"/>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3327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p:txBody>
          <a:bodyPr/>
          <a:lstStyle/>
          <a:p>
            <a:pPr algn="l"/>
            <a:r>
              <a:rPr lang="en-US" dirty="0"/>
              <a:t>Copyright 2020 Appleby Management Services Ltd </a:t>
            </a:r>
          </a:p>
        </p:txBody>
      </p:sp>
      <p:sp>
        <p:nvSpPr>
          <p:cNvPr id="7" name="Slide Number Placeholder 6"/>
          <p:cNvSpPr>
            <a:spLocks noGrp="1"/>
          </p:cNvSpPr>
          <p:nvPr>
            <p:ph type="sldNum" sz="quarter" idx="11"/>
          </p:nvPr>
        </p:nvSpPr>
        <p:spPr/>
        <p:txBody>
          <a:bodyPr/>
          <a:lstStyle/>
          <a:p>
            <a:fld id="{5637E371-A6FB-D244-9D37-8DAEC43A3FFD}" type="slidenum">
              <a:rPr lang="en-US" smtClean="0"/>
              <a:t>‹#›</a:t>
            </a:fld>
            <a:endParaRPr lang="en-US" dirty="0"/>
          </a:p>
        </p:txBody>
      </p:sp>
      <p:sp>
        <p:nvSpPr>
          <p:cNvPr id="5" name="Rectangle 4"/>
          <p:cNvSpPr/>
          <p:nvPr userDrawn="1"/>
        </p:nvSpPr>
        <p:spPr>
          <a:xfrm>
            <a:off x="471849" y="332629"/>
            <a:ext cx="21600" cy="46259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998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lgn="l"/>
            <a:r>
              <a:rPr lang="en-US" dirty="0"/>
              <a:t>Copyright 2020 Appleby Management Services Ltd </a:t>
            </a:r>
          </a:p>
        </p:txBody>
      </p:sp>
      <p:sp>
        <p:nvSpPr>
          <p:cNvPr id="6" name="Slide Number Placeholder 5"/>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2870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549956"/>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7"/>
          <p:cNvSpPr>
            <a:spLocks noGrp="1"/>
          </p:cNvSpPr>
          <p:nvPr>
            <p:ph type="ftr" sz="quarter" idx="10"/>
          </p:nvPr>
        </p:nvSpPr>
        <p:spPr/>
        <p:txBody>
          <a:bodyPr/>
          <a:lstStyle/>
          <a:p>
            <a:pPr algn="l"/>
            <a:r>
              <a:rPr lang="en-US" dirty="0"/>
              <a:t>Copyright 2020 Appleby Management Services Ltd </a:t>
            </a:r>
          </a:p>
        </p:txBody>
      </p:sp>
      <p:sp>
        <p:nvSpPr>
          <p:cNvPr id="9" name="Slide Number Placeholder 8"/>
          <p:cNvSpPr>
            <a:spLocks noGrp="1"/>
          </p:cNvSpPr>
          <p:nvPr>
            <p:ph type="sldNum" sz="quarter" idx="11"/>
          </p:nvPr>
        </p:nvSpPr>
        <p:spPr/>
        <p:txBody>
          <a:bodyPr/>
          <a:lstStyle/>
          <a:p>
            <a:fld id="{5637E371-A6FB-D244-9D37-8DAEC43A3FFD}" type="slidenum">
              <a:rPr lang="en-US" smtClean="0"/>
              <a:t>‹#›</a:t>
            </a:fld>
            <a:endParaRPr lang="en-US" dirty="0"/>
          </a:p>
        </p:txBody>
      </p:sp>
    </p:spTree>
    <p:extLst>
      <p:ext uri="{BB962C8B-B14F-4D97-AF65-F5344CB8AC3E}">
        <p14:creationId xmlns:p14="http://schemas.microsoft.com/office/powerpoint/2010/main" val="24636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6"/>
            </p:custDataLst>
            <p:extLst>
              <p:ext uri="{D42A27DB-BD31-4B8C-83A1-F6EECF244321}">
                <p14:modId xmlns:p14="http://schemas.microsoft.com/office/powerpoint/2010/main" val="592669017"/>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245" name="think-cell Slide" r:id="rId27" imgW="383" imgH="384" progId="TCLayout.ActiveDocument.1">
                  <p:embed/>
                </p:oleObj>
              </mc:Choice>
              <mc:Fallback>
                <p:oleObj name="think-cell Slide" r:id="rId27" imgW="383" imgH="384" progId="TCLayout.ActiveDocument.1">
                  <p:embed/>
                  <p:pic>
                    <p:nvPicPr>
                      <p:cNvPr id="0" name=""/>
                      <p:cNvPicPr/>
                      <p:nvPr/>
                    </p:nvPicPr>
                    <p:blipFill>
                      <a:blip r:embed="rId28"/>
                      <a:stretch>
                        <a:fillRect/>
                      </a:stretch>
                    </p:blipFill>
                    <p:spPr>
                      <a:xfrm>
                        <a:off x="1589" y="1192"/>
                        <a:ext cx="1587" cy="1190"/>
                      </a:xfrm>
                      <a:prstGeom prst="rect">
                        <a:avLst/>
                      </a:prstGeom>
                    </p:spPr>
                  </p:pic>
                </p:oleObj>
              </mc:Fallback>
            </mc:AlternateContent>
          </a:graphicData>
        </a:graphic>
      </p:graphicFrame>
      <p:sp>
        <p:nvSpPr>
          <p:cNvPr id="2" name="Title Placeholder 1"/>
          <p:cNvSpPr>
            <a:spLocks noGrp="1"/>
          </p:cNvSpPr>
          <p:nvPr>
            <p:ph type="title"/>
          </p:nvPr>
        </p:nvSpPr>
        <p:spPr>
          <a:xfrm>
            <a:off x="457200" y="317537"/>
            <a:ext cx="7946739" cy="625711"/>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008621"/>
            <a:ext cx="8229600" cy="3676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68098"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r>
              <a:rPr lang="en-US" dirty="0"/>
              <a:t>Copyright 2020 Appleby Management Services Ltd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37E371-A6FB-D244-9D37-8DAEC43A3FFD}" type="slidenum">
              <a:rPr lang="en-US" smtClean="0"/>
              <a:t>‹#›</a:t>
            </a:fld>
            <a:endParaRPr lang="en-US" dirty="0"/>
          </a:p>
        </p:txBody>
      </p:sp>
    </p:spTree>
    <p:extLst>
      <p:ext uri="{BB962C8B-B14F-4D97-AF65-F5344CB8AC3E}">
        <p14:creationId xmlns:p14="http://schemas.microsoft.com/office/powerpoint/2010/main" val="16301512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7" r:id="rId14"/>
    <p:sldLayoutId id="2147483751" r:id="rId15"/>
    <p:sldLayoutId id="2147483752" r:id="rId16"/>
    <p:sldLayoutId id="2147483754" r:id="rId17"/>
    <p:sldLayoutId id="2147483755" r:id="rId18"/>
    <p:sldLayoutId id="2147483757" r:id="rId19"/>
    <p:sldLayoutId id="2147483759" r:id="rId20"/>
    <p:sldLayoutId id="2147483764" r:id="rId21"/>
    <p:sldLayoutId id="2147483765" r:id="rId22"/>
    <p:sldLayoutId id="2147483766" r:id="rId23"/>
  </p:sldLayoutIdLst>
  <p:hf hdr="0" dt="0"/>
  <p:txStyles>
    <p:titleStyle>
      <a:lvl1pPr algn="l" defTabSz="342900" rtl="0" eaLnBrk="1" latinLnBrk="0" hangingPunct="1">
        <a:spcBef>
          <a:spcPct val="0"/>
        </a:spcBef>
        <a:buNone/>
        <a:defRPr sz="2100" kern="1200" baseline="0">
          <a:solidFill>
            <a:srgbClr val="1F497D"/>
          </a:solidFill>
          <a:latin typeface="Gill Sans"/>
          <a:ea typeface="+mj-ea"/>
          <a:cs typeface="Gill Sans"/>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Gill Sans"/>
          <a:ea typeface="+mn-ea"/>
          <a:cs typeface="Gill Sans"/>
        </a:defRPr>
      </a:lvl1pPr>
      <a:lvl2pPr marL="557213" indent="-214313" algn="l" defTabSz="342900" rtl="0" eaLnBrk="1" latinLnBrk="0" hangingPunct="1">
        <a:spcBef>
          <a:spcPct val="20000"/>
        </a:spcBef>
        <a:buFont typeface="Arial"/>
        <a:buChar char="–"/>
        <a:defRPr sz="1500" kern="1200">
          <a:solidFill>
            <a:schemeClr val="tx1"/>
          </a:solidFill>
          <a:latin typeface="Gill Sans"/>
          <a:ea typeface="+mn-ea"/>
          <a:cs typeface="Gill Sans"/>
        </a:defRPr>
      </a:lvl2pPr>
      <a:lvl3pPr marL="857250" indent="-171450" algn="l" defTabSz="342900" rtl="0" eaLnBrk="1" latinLnBrk="0" hangingPunct="1">
        <a:spcBef>
          <a:spcPct val="20000"/>
        </a:spcBef>
        <a:buFont typeface="Arial"/>
        <a:buChar char="•"/>
        <a:defRPr sz="1350" kern="1200">
          <a:solidFill>
            <a:schemeClr val="tx1"/>
          </a:solidFill>
          <a:latin typeface="Gill Sans"/>
          <a:ea typeface="+mn-ea"/>
          <a:cs typeface="Gill Sans"/>
        </a:defRPr>
      </a:lvl3pPr>
      <a:lvl4pPr marL="1200150" indent="-171450" algn="l" defTabSz="342900" rtl="0" eaLnBrk="1" latinLnBrk="0" hangingPunct="1">
        <a:spcBef>
          <a:spcPct val="20000"/>
        </a:spcBef>
        <a:buFont typeface="Arial"/>
        <a:buChar char="–"/>
        <a:defRPr sz="1200" kern="1200">
          <a:solidFill>
            <a:schemeClr val="tx1"/>
          </a:solidFill>
          <a:latin typeface="Gill Sans"/>
          <a:ea typeface="+mn-ea"/>
          <a:cs typeface="Gill Sans"/>
        </a:defRPr>
      </a:lvl4pPr>
      <a:lvl5pPr marL="1543050" indent="-171450" algn="l" defTabSz="342900" rtl="0" eaLnBrk="1" latinLnBrk="0" hangingPunct="1">
        <a:spcBef>
          <a:spcPct val="20000"/>
        </a:spcBef>
        <a:buFont typeface="Arial"/>
        <a:buChar char="»"/>
        <a:defRPr sz="1200" kern="1200">
          <a:solidFill>
            <a:schemeClr val="tx1"/>
          </a:solidFill>
          <a:latin typeface="Gill Sans"/>
          <a:ea typeface="+mn-ea"/>
          <a:cs typeface="Gill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spid="_x0000_s217152" name="think-cell Slide" r:id="rId5" imgW="383" imgH="384" progId="TCLayout.ActiveDocument.1">
                  <p:embed/>
                </p:oleObj>
              </mc:Choice>
              <mc:Fallback>
                <p:oleObj name="think-cell Slide" r:id="rId5" imgW="383" imgH="384" progId="TCLayout.ActiveDocument.1">
                  <p:embed/>
                  <p:pic>
                    <p:nvPicPr>
                      <p:cNvPr id="0" name=""/>
                      <p:cNvPicPr/>
                      <p:nvPr/>
                    </p:nvPicPr>
                    <p:blipFill>
                      <a:blip r:embed="rId6"/>
                      <a:stretch>
                        <a:fillRect/>
                      </a:stretch>
                    </p:blipFill>
                    <p:spPr>
                      <a:xfrm>
                        <a:off x="1144192" y="1192"/>
                        <a:ext cx="1190" cy="1190"/>
                      </a:xfrm>
                      <a:prstGeom prst="rect">
                        <a:avLst/>
                      </a:prstGeom>
                    </p:spPr>
                  </p:pic>
                </p:oleObj>
              </mc:Fallback>
            </mc:AlternateContent>
          </a:graphicData>
        </a:graphic>
      </p:graphicFrame>
      <p:sp>
        <p:nvSpPr>
          <p:cNvPr id="2" name="Title 1"/>
          <p:cNvSpPr>
            <a:spLocks noGrp="1"/>
          </p:cNvSpPr>
          <p:nvPr>
            <p:ph type="ctrTitle"/>
          </p:nvPr>
        </p:nvSpPr>
        <p:spPr/>
        <p:txBody>
          <a:bodyPr/>
          <a:lstStyle/>
          <a:p>
            <a:r>
              <a:rPr lang="en-US" dirty="0">
                <a:latin typeface="+mn-lt"/>
              </a:rPr>
              <a:t>The Importance of Reviewing Projects</a:t>
            </a:r>
          </a:p>
        </p:txBody>
      </p:sp>
      <p:sp>
        <p:nvSpPr>
          <p:cNvPr id="14" name="Subtitle 13"/>
          <p:cNvSpPr>
            <a:spLocks noGrp="1"/>
          </p:cNvSpPr>
          <p:nvPr>
            <p:ph type="subTitle" idx="1"/>
          </p:nvPr>
        </p:nvSpPr>
        <p:spPr/>
        <p:txBody>
          <a:bodyPr/>
          <a:lstStyle/>
          <a:p>
            <a:r>
              <a:rPr lang="en-US" dirty="0"/>
              <a:t>An Overview</a:t>
            </a:r>
          </a:p>
          <a:p>
            <a:endParaRPr lang="en-GB" dirty="0"/>
          </a:p>
        </p:txBody>
      </p:sp>
      <p:sp>
        <p:nvSpPr>
          <p:cNvPr id="10" name="Footer Placeholder 9"/>
          <p:cNvSpPr>
            <a:spLocks noGrp="1"/>
          </p:cNvSpPr>
          <p:nvPr>
            <p:ph type="ftr" sz="quarter" idx="10"/>
          </p:nvPr>
        </p:nvSpPr>
        <p:spPr/>
        <p:txBody>
          <a:bodyPr/>
          <a:lstStyle/>
          <a:p>
            <a:pPr algn="l"/>
            <a:r>
              <a:rPr lang="en-US" dirty="0"/>
              <a:t>Copyright 2020 Appleby Management Services Ltd </a:t>
            </a:r>
          </a:p>
        </p:txBody>
      </p:sp>
      <p:sp>
        <p:nvSpPr>
          <p:cNvPr id="11" name="Slide Number Placeholder 10"/>
          <p:cNvSpPr>
            <a:spLocks noGrp="1"/>
          </p:cNvSpPr>
          <p:nvPr>
            <p:ph type="sldNum" sz="quarter" idx="11"/>
          </p:nvPr>
        </p:nvSpPr>
        <p:spPr/>
        <p:txBody>
          <a:bodyPr/>
          <a:lstStyle/>
          <a:p>
            <a:fld id="{5637E371-A6FB-D244-9D37-8DAEC43A3FFD}" type="slidenum">
              <a:rPr lang="en-US" smtClean="0"/>
              <a:t>1</a:t>
            </a:fld>
            <a:endParaRPr lang="en-US" dirty="0"/>
          </a:p>
        </p:txBody>
      </p:sp>
      <p:sp>
        <p:nvSpPr>
          <p:cNvPr id="91" name="Rectangle 90"/>
          <p:cNvSpPr/>
          <p:nvPr/>
        </p:nvSpPr>
        <p:spPr>
          <a:xfrm>
            <a:off x="1145382" y="4424806"/>
            <a:ext cx="6855618" cy="3819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Rectangle 2"/>
          <p:cNvSpPr/>
          <p:nvPr/>
        </p:nvSpPr>
        <p:spPr>
          <a:xfrm>
            <a:off x="292100" y="203200"/>
            <a:ext cx="596900" cy="800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8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A8C8-2D60-1440-95F7-63AA0EDADA1E}"/>
              </a:ext>
            </a:extLst>
          </p:cNvPr>
          <p:cNvSpPr>
            <a:spLocks noGrp="1"/>
          </p:cNvSpPr>
          <p:nvPr>
            <p:ph type="title"/>
          </p:nvPr>
        </p:nvSpPr>
        <p:spPr/>
        <p:txBody>
          <a:bodyPr/>
          <a:lstStyle/>
          <a:p>
            <a:r>
              <a:rPr lang="en-GB" dirty="0"/>
              <a:t>The Red Hat</a:t>
            </a:r>
          </a:p>
        </p:txBody>
      </p:sp>
      <p:sp>
        <p:nvSpPr>
          <p:cNvPr id="3" name="Content Placeholder 2">
            <a:extLst>
              <a:ext uri="{FF2B5EF4-FFF2-40B4-BE49-F238E27FC236}">
                <a16:creationId xmlns:a16="http://schemas.microsoft.com/office/drawing/2014/main" id="{496DAEDA-2247-8045-B4EB-0088FDAF8C44}"/>
              </a:ext>
            </a:extLst>
          </p:cNvPr>
          <p:cNvSpPr>
            <a:spLocks noGrp="1"/>
          </p:cNvSpPr>
          <p:nvPr>
            <p:ph idx="1"/>
          </p:nvPr>
        </p:nvSpPr>
        <p:spPr/>
        <p:txBody>
          <a:bodyPr>
            <a:normAutofit fontScale="77500" lnSpcReduction="20000"/>
          </a:bodyPr>
          <a:lstStyle/>
          <a:p>
            <a:pPr marL="28575" indent="-285750">
              <a:lnSpc>
                <a:spcPct val="110000"/>
              </a:lnSpc>
              <a:spcAft>
                <a:spcPct val="30000"/>
              </a:spcAft>
            </a:pPr>
            <a:r>
              <a:rPr lang="en-GB" altLang="en-US" dirty="0">
                <a:solidFill>
                  <a:srgbClr val="005BBB"/>
                </a:solidFill>
                <a:latin typeface="Frutiger LT 55 Roman" pitchFamily="34" charset="0"/>
              </a:rPr>
              <a:t>The red hat represents emotion / feelings / hunches and intuition</a:t>
            </a:r>
          </a:p>
          <a:p>
            <a:pPr>
              <a:lnSpc>
                <a:spcPct val="110000"/>
              </a:lnSpc>
              <a:spcAft>
                <a:spcPct val="30000"/>
              </a:spcAft>
              <a:buFont typeface="Wingdings" pitchFamily="2" charset="2"/>
              <a:buChar char="q"/>
            </a:pPr>
            <a:endParaRPr lang="en-GB" altLang="en-US" dirty="0">
              <a:solidFill>
                <a:srgbClr val="005BBB"/>
              </a:solidFill>
              <a:latin typeface="Frutiger LT 55 Roman" pitchFamily="34" charset="0"/>
            </a:endParaRPr>
          </a:p>
          <a:p>
            <a:pPr marL="28575" indent="-285750">
              <a:lnSpc>
                <a:spcPct val="110000"/>
              </a:lnSpc>
              <a:spcAft>
                <a:spcPct val="30000"/>
              </a:spcAft>
            </a:pPr>
            <a:r>
              <a:rPr lang="en-GB" altLang="en-US" dirty="0">
                <a:solidFill>
                  <a:srgbClr val="005BBB"/>
                </a:solidFill>
                <a:latin typeface="Frutiger LT 55 Roman" pitchFamily="34" charset="0"/>
              </a:rPr>
              <a:t>The red hat allows participants to put forward feelings and emotions without the need for justification, explanation or apology</a:t>
            </a:r>
          </a:p>
          <a:p>
            <a:pPr marL="0" indent="0">
              <a:lnSpc>
                <a:spcPct val="110000"/>
              </a:lnSpc>
              <a:spcAft>
                <a:spcPct val="30000"/>
              </a:spcAft>
              <a:buNone/>
            </a:pPr>
            <a:endParaRPr lang="en-GB" altLang="en-US" dirty="0">
              <a:solidFill>
                <a:srgbClr val="005BBB"/>
              </a:solidFill>
              <a:latin typeface="Frutiger LT 55 Roman" pitchFamily="34" charset="0"/>
            </a:endParaRPr>
          </a:p>
          <a:p>
            <a:pPr marL="28575" indent="-285750">
              <a:lnSpc>
                <a:spcPct val="110000"/>
              </a:lnSpc>
              <a:spcAft>
                <a:spcPct val="30000"/>
              </a:spcAft>
            </a:pPr>
            <a:r>
              <a:rPr lang="en-GB" altLang="en-US" dirty="0">
                <a:solidFill>
                  <a:srgbClr val="005BBB"/>
                </a:solidFill>
                <a:latin typeface="Frutiger LT 55 Roman" pitchFamily="34" charset="0"/>
              </a:rPr>
              <a:t>It is valuable to acknowledge and “clear the air” of these feelings before proceeding with the rest of the workshop</a:t>
            </a:r>
          </a:p>
          <a:p>
            <a:pPr>
              <a:lnSpc>
                <a:spcPct val="110000"/>
              </a:lnSpc>
              <a:spcAft>
                <a:spcPct val="30000"/>
              </a:spcAft>
              <a:buFont typeface="Wingdings" pitchFamily="2" charset="2"/>
              <a:buChar char="q"/>
            </a:pPr>
            <a:endParaRPr lang="en-GB" altLang="en-US" dirty="0">
              <a:solidFill>
                <a:srgbClr val="005BBB"/>
              </a:solidFill>
              <a:latin typeface="Frutiger LT 55 Roman" pitchFamily="34" charset="0"/>
            </a:endParaRPr>
          </a:p>
          <a:p>
            <a:pPr marL="28575" indent="-285750">
              <a:lnSpc>
                <a:spcPct val="110000"/>
              </a:lnSpc>
              <a:spcAft>
                <a:spcPct val="30000"/>
              </a:spcAft>
            </a:pPr>
            <a:r>
              <a:rPr lang="en-GB" altLang="en-US" dirty="0">
                <a:solidFill>
                  <a:srgbClr val="005BBB"/>
                </a:solidFill>
                <a:latin typeface="Frutiger LT 55 Roman" pitchFamily="34" charset="0"/>
              </a:rPr>
              <a:t>The Facilitator should keep this section short – as stated in point two above there is no need for prolonged discussion, justification or explanation </a:t>
            </a:r>
          </a:p>
          <a:p>
            <a:pPr>
              <a:lnSpc>
                <a:spcPct val="110000"/>
              </a:lnSpc>
              <a:spcAft>
                <a:spcPct val="30000"/>
              </a:spcAft>
            </a:pPr>
            <a:endParaRPr lang="en-GB" altLang="en-US" dirty="0">
              <a:solidFill>
                <a:srgbClr val="005BBB"/>
              </a:solidFill>
              <a:latin typeface="Frutiger LT 55 Roman" pitchFamily="34" charset="0"/>
            </a:endParaRPr>
          </a:p>
          <a:p>
            <a:pPr marL="28575" indent="-285750">
              <a:lnSpc>
                <a:spcPct val="110000"/>
              </a:lnSpc>
              <a:spcAft>
                <a:spcPct val="30000"/>
              </a:spcAft>
            </a:pPr>
            <a:r>
              <a:rPr lang="en-GB" altLang="en-US" dirty="0">
                <a:solidFill>
                  <a:srgbClr val="005BBB"/>
                </a:solidFill>
                <a:latin typeface="Frutiger LT 55 Roman" pitchFamily="34" charset="0"/>
              </a:rPr>
              <a:t>There is an option to re-visit the red hat at the end of the workshop to see whether any participants have changed the way they feel about the project as a result of the workshop (this can happen occasionally!)  </a:t>
            </a:r>
            <a:endParaRPr lang="en-US" altLang="en-US" dirty="0">
              <a:solidFill>
                <a:srgbClr val="005BBB"/>
              </a:solidFill>
              <a:latin typeface="Frutiger LT 55 Roman" pitchFamily="34" charset="0"/>
            </a:endParaRPr>
          </a:p>
          <a:p>
            <a:endParaRPr lang="en-GB" dirty="0"/>
          </a:p>
        </p:txBody>
      </p:sp>
      <p:sp>
        <p:nvSpPr>
          <p:cNvPr id="4" name="Footer Placeholder 3">
            <a:extLst>
              <a:ext uri="{FF2B5EF4-FFF2-40B4-BE49-F238E27FC236}">
                <a16:creationId xmlns:a16="http://schemas.microsoft.com/office/drawing/2014/main" id="{5EEBA90E-A113-D044-8D96-3D9036EE74EF}"/>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264AFC61-D215-BE45-81CA-D2310BBDC437}"/>
              </a:ext>
            </a:extLst>
          </p:cNvPr>
          <p:cNvSpPr>
            <a:spLocks noGrp="1"/>
          </p:cNvSpPr>
          <p:nvPr>
            <p:ph type="sldNum" sz="quarter" idx="11"/>
          </p:nvPr>
        </p:nvSpPr>
        <p:spPr/>
        <p:txBody>
          <a:bodyPr/>
          <a:lstStyle/>
          <a:p>
            <a:fld id="{5637E371-A6FB-D244-9D37-8DAEC43A3FFD}" type="slidenum">
              <a:rPr lang="en-US" smtClean="0"/>
              <a:t>10</a:t>
            </a:fld>
            <a:endParaRPr lang="en-US" dirty="0"/>
          </a:p>
        </p:txBody>
      </p:sp>
      <p:pic>
        <p:nvPicPr>
          <p:cNvPr id="6" name="Picture 5">
            <a:extLst>
              <a:ext uri="{FF2B5EF4-FFF2-40B4-BE49-F238E27FC236}">
                <a16:creationId xmlns:a16="http://schemas.microsoft.com/office/drawing/2014/main" id="{A0481B7E-6BBA-AA40-9BB4-F761A2752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673" y="195262"/>
            <a:ext cx="1240631" cy="9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73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9328-5AE1-CC47-B9F1-25A2AD9B0543}"/>
              </a:ext>
            </a:extLst>
          </p:cNvPr>
          <p:cNvSpPr>
            <a:spLocks noGrp="1"/>
          </p:cNvSpPr>
          <p:nvPr>
            <p:ph type="title"/>
          </p:nvPr>
        </p:nvSpPr>
        <p:spPr/>
        <p:txBody>
          <a:bodyPr/>
          <a:lstStyle/>
          <a:p>
            <a:r>
              <a:rPr lang="en-GB" dirty="0"/>
              <a:t>The Yellow Hat</a:t>
            </a:r>
          </a:p>
        </p:txBody>
      </p:sp>
      <p:sp>
        <p:nvSpPr>
          <p:cNvPr id="3" name="Content Placeholder 2">
            <a:extLst>
              <a:ext uri="{FF2B5EF4-FFF2-40B4-BE49-F238E27FC236}">
                <a16:creationId xmlns:a16="http://schemas.microsoft.com/office/drawing/2014/main" id="{D2E5EE83-736C-7946-8BF3-EBD3E9CD17CD}"/>
              </a:ext>
            </a:extLst>
          </p:cNvPr>
          <p:cNvSpPr>
            <a:spLocks noGrp="1"/>
          </p:cNvSpPr>
          <p:nvPr>
            <p:ph idx="1"/>
          </p:nvPr>
        </p:nvSpPr>
        <p:spPr/>
        <p:txBody>
          <a:bodyPr/>
          <a:lstStyle/>
          <a:p>
            <a:pPr marL="28575" indent="-285750">
              <a:lnSpc>
                <a:spcPct val="90000"/>
              </a:lnSpc>
              <a:spcAft>
                <a:spcPct val="30000"/>
              </a:spcAft>
            </a:pPr>
            <a:r>
              <a:rPr lang="en-GB" altLang="en-US" sz="1400" dirty="0">
                <a:solidFill>
                  <a:srgbClr val="005BBB"/>
                </a:solidFill>
                <a:latin typeface="Frutiger LT 55 Roman" pitchFamily="34" charset="0"/>
              </a:rPr>
              <a:t>The yellow hat represents optimism and positivity</a:t>
            </a:r>
          </a:p>
          <a:p>
            <a:pPr marL="28575" indent="-285750">
              <a:lnSpc>
                <a:spcPct val="90000"/>
              </a:lnSpc>
              <a:spcAft>
                <a:spcPct val="30000"/>
              </a:spcAft>
            </a:pPr>
            <a:r>
              <a:rPr lang="en-GB" altLang="en-US" sz="1400" dirty="0">
                <a:solidFill>
                  <a:srgbClr val="005BBB"/>
                </a:solidFill>
                <a:latin typeface="Frutiger LT 55 Roman" pitchFamily="34" charset="0"/>
              </a:rPr>
              <a:t>Typical prompts from the Facilitator take the form of the following question types (note that this is not a checklist to be mechanically followed but illustrative only) :</a:t>
            </a:r>
          </a:p>
          <a:p>
            <a:pPr marL="671512" lvl="3" indent="-285750">
              <a:lnSpc>
                <a:spcPct val="90000"/>
              </a:lnSpc>
              <a:spcAft>
                <a:spcPct val="30000"/>
              </a:spcAft>
            </a:pPr>
            <a:r>
              <a:rPr lang="en-GB" altLang="en-US" sz="1100" dirty="0">
                <a:solidFill>
                  <a:srgbClr val="005BBB"/>
                </a:solidFill>
                <a:latin typeface="Frutiger LT 55 Roman" pitchFamily="34" charset="0"/>
              </a:rPr>
              <a:t>“What did we achieve…?”</a:t>
            </a:r>
          </a:p>
          <a:p>
            <a:pPr marL="671512" lvl="3" indent="-285750">
              <a:lnSpc>
                <a:spcPct val="90000"/>
              </a:lnSpc>
              <a:spcAft>
                <a:spcPct val="30000"/>
              </a:spcAft>
            </a:pPr>
            <a:r>
              <a:rPr lang="en-GB" altLang="en-US" sz="1100" dirty="0">
                <a:solidFill>
                  <a:srgbClr val="005BBB"/>
                </a:solidFill>
                <a:latin typeface="Frutiger LT 55 Roman" pitchFamily="34" charset="0"/>
              </a:rPr>
              <a:t>“Where were our greatest successes…?”</a:t>
            </a:r>
          </a:p>
          <a:p>
            <a:pPr marL="671512" lvl="3" indent="-285750">
              <a:lnSpc>
                <a:spcPct val="90000"/>
              </a:lnSpc>
              <a:spcAft>
                <a:spcPct val="30000"/>
              </a:spcAft>
            </a:pPr>
            <a:r>
              <a:rPr lang="en-GB" altLang="en-US" sz="1100" dirty="0">
                <a:solidFill>
                  <a:srgbClr val="005BBB"/>
                </a:solidFill>
                <a:latin typeface="Frutiger LT 55 Roman" pitchFamily="34" charset="0"/>
              </a:rPr>
              <a:t>“What value did we add…?”</a:t>
            </a:r>
          </a:p>
          <a:p>
            <a:pPr marL="671512" lvl="3" indent="-285750">
              <a:lnSpc>
                <a:spcPct val="90000"/>
              </a:lnSpc>
              <a:spcAft>
                <a:spcPct val="30000"/>
              </a:spcAft>
            </a:pPr>
            <a:r>
              <a:rPr lang="en-GB" altLang="en-US" sz="1100" dirty="0">
                <a:solidFill>
                  <a:srgbClr val="005BBB"/>
                </a:solidFill>
                <a:latin typeface="Frutiger LT 55 Roman" pitchFamily="34" charset="0"/>
              </a:rPr>
              <a:t>“What helped us…?”</a:t>
            </a:r>
          </a:p>
          <a:p>
            <a:pPr marL="671512" lvl="3" indent="-285750">
              <a:lnSpc>
                <a:spcPct val="90000"/>
              </a:lnSpc>
              <a:spcAft>
                <a:spcPct val="30000"/>
              </a:spcAft>
            </a:pPr>
            <a:r>
              <a:rPr lang="en-GB" altLang="en-US" sz="1100" dirty="0">
                <a:solidFill>
                  <a:srgbClr val="005BBB"/>
                </a:solidFill>
                <a:latin typeface="Frutiger LT 55 Roman" pitchFamily="34" charset="0"/>
              </a:rPr>
              <a:t>“Why did that succeed….?”</a:t>
            </a:r>
          </a:p>
          <a:p>
            <a:pPr marL="671512" lvl="3" indent="-285750">
              <a:lnSpc>
                <a:spcPct val="90000"/>
              </a:lnSpc>
              <a:spcAft>
                <a:spcPct val="30000"/>
              </a:spcAft>
            </a:pPr>
            <a:r>
              <a:rPr lang="en-GB" altLang="en-US" sz="1100" dirty="0">
                <a:solidFill>
                  <a:srgbClr val="005BBB"/>
                </a:solidFill>
                <a:latin typeface="Frutiger LT 55 Roman" pitchFamily="34" charset="0"/>
              </a:rPr>
              <a:t>“What was good about…?”</a:t>
            </a:r>
          </a:p>
          <a:p>
            <a:pPr marL="28575" lvl="1" indent="-285750">
              <a:lnSpc>
                <a:spcPct val="90000"/>
              </a:lnSpc>
              <a:spcAft>
                <a:spcPct val="30000"/>
              </a:spcAft>
              <a:buFont typeface="Arial"/>
              <a:buChar char="•"/>
            </a:pPr>
            <a:endParaRPr lang="en-GB" altLang="en-US" sz="1400" dirty="0">
              <a:solidFill>
                <a:srgbClr val="005BBB"/>
              </a:solidFill>
              <a:latin typeface="Frutiger LT 55 Roman" pitchFamily="34" charset="0"/>
            </a:endParaRPr>
          </a:p>
          <a:p>
            <a:pPr marL="28575" indent="-285750">
              <a:lnSpc>
                <a:spcPct val="90000"/>
              </a:lnSpc>
              <a:spcAft>
                <a:spcPct val="30000"/>
              </a:spcAft>
            </a:pPr>
            <a:r>
              <a:rPr lang="en-GB" altLang="en-US" sz="1400" dirty="0">
                <a:solidFill>
                  <a:srgbClr val="005BBB"/>
                </a:solidFill>
                <a:latin typeface="Frutiger LT 55 Roman" pitchFamily="34" charset="0"/>
              </a:rPr>
              <a:t>The Facilitator needs to ensure plenty of time and effort is dedicated to the yellow hat as, like self praise, it is not always the most natural thing to do! </a:t>
            </a:r>
          </a:p>
          <a:p>
            <a:endParaRPr lang="en-GB" dirty="0"/>
          </a:p>
        </p:txBody>
      </p:sp>
      <p:sp>
        <p:nvSpPr>
          <p:cNvPr id="4" name="Footer Placeholder 3">
            <a:extLst>
              <a:ext uri="{FF2B5EF4-FFF2-40B4-BE49-F238E27FC236}">
                <a16:creationId xmlns:a16="http://schemas.microsoft.com/office/drawing/2014/main" id="{E1D18B02-6373-5342-B996-FA06E0D973E9}"/>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4E8A1692-639B-EC43-93E2-EA9C56362672}"/>
              </a:ext>
            </a:extLst>
          </p:cNvPr>
          <p:cNvSpPr>
            <a:spLocks noGrp="1"/>
          </p:cNvSpPr>
          <p:nvPr>
            <p:ph type="sldNum" sz="quarter" idx="11"/>
          </p:nvPr>
        </p:nvSpPr>
        <p:spPr/>
        <p:txBody>
          <a:bodyPr/>
          <a:lstStyle/>
          <a:p>
            <a:fld id="{5637E371-A6FB-D244-9D37-8DAEC43A3FFD}" type="slidenum">
              <a:rPr lang="en-US" smtClean="0"/>
              <a:t>11</a:t>
            </a:fld>
            <a:endParaRPr lang="en-US" dirty="0"/>
          </a:p>
        </p:txBody>
      </p:sp>
      <p:pic>
        <p:nvPicPr>
          <p:cNvPr id="6" name="Picture 5">
            <a:extLst>
              <a:ext uri="{FF2B5EF4-FFF2-40B4-BE49-F238E27FC236}">
                <a16:creationId xmlns:a16="http://schemas.microsoft.com/office/drawing/2014/main" id="{08AFF63A-BAF6-9747-8F9A-75F515E42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557" y="195262"/>
            <a:ext cx="1240631" cy="9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47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C4E6-C4BF-E247-A31B-A37CCF82CF50}"/>
              </a:ext>
            </a:extLst>
          </p:cNvPr>
          <p:cNvSpPr>
            <a:spLocks noGrp="1"/>
          </p:cNvSpPr>
          <p:nvPr>
            <p:ph type="title"/>
          </p:nvPr>
        </p:nvSpPr>
        <p:spPr/>
        <p:txBody>
          <a:bodyPr/>
          <a:lstStyle/>
          <a:p>
            <a:r>
              <a:rPr lang="en-GB" dirty="0"/>
              <a:t>The Black Hat</a:t>
            </a:r>
          </a:p>
        </p:txBody>
      </p:sp>
      <p:sp>
        <p:nvSpPr>
          <p:cNvPr id="3" name="Content Placeholder 2">
            <a:extLst>
              <a:ext uri="{FF2B5EF4-FFF2-40B4-BE49-F238E27FC236}">
                <a16:creationId xmlns:a16="http://schemas.microsoft.com/office/drawing/2014/main" id="{33488217-B76B-D04C-A2A6-8C90F15AD655}"/>
              </a:ext>
            </a:extLst>
          </p:cNvPr>
          <p:cNvSpPr>
            <a:spLocks noGrp="1"/>
          </p:cNvSpPr>
          <p:nvPr>
            <p:ph idx="1"/>
          </p:nvPr>
        </p:nvSpPr>
        <p:spPr/>
        <p:txBody>
          <a:bodyPr>
            <a:normAutofit/>
          </a:bodyPr>
          <a:lstStyle/>
          <a:p>
            <a:pPr marL="28575" indent="-285750">
              <a:lnSpc>
                <a:spcPct val="90000"/>
              </a:lnSpc>
              <a:spcAft>
                <a:spcPct val="30000"/>
              </a:spcAft>
            </a:pPr>
            <a:r>
              <a:rPr lang="en-GB" altLang="en-US" sz="1400" dirty="0">
                <a:solidFill>
                  <a:srgbClr val="005BBB"/>
                </a:solidFill>
                <a:latin typeface="Frutiger LT 55 Roman" pitchFamily="34" charset="0"/>
              </a:rPr>
              <a:t>The black hat represents critical thinking and caution</a:t>
            </a:r>
          </a:p>
          <a:p>
            <a:pPr marL="28575" indent="-285750">
              <a:lnSpc>
                <a:spcPct val="90000"/>
              </a:lnSpc>
              <a:spcAft>
                <a:spcPct val="30000"/>
              </a:spcAft>
            </a:pPr>
            <a:endParaRPr lang="en-GB" altLang="en-US" sz="1400" dirty="0">
              <a:solidFill>
                <a:srgbClr val="005BBB"/>
              </a:solidFill>
              <a:latin typeface="Frutiger LT 55 Roman" pitchFamily="34" charset="0"/>
            </a:endParaRPr>
          </a:p>
          <a:p>
            <a:pPr marL="28575" indent="-285750">
              <a:lnSpc>
                <a:spcPct val="90000"/>
              </a:lnSpc>
              <a:spcAft>
                <a:spcPct val="30000"/>
              </a:spcAft>
            </a:pPr>
            <a:r>
              <a:rPr lang="en-GB" altLang="en-US" sz="1400" dirty="0">
                <a:solidFill>
                  <a:srgbClr val="005BBB"/>
                </a:solidFill>
                <a:latin typeface="Frutiger LT 55 Roman" pitchFamily="34" charset="0"/>
              </a:rPr>
              <a:t> Typical prompts, if needed, from the Facilitator take the form of the following question types (note that this is not a checklist to be mechanically followed but illustrative only) :</a:t>
            </a:r>
          </a:p>
          <a:p>
            <a:pPr marL="671512" lvl="3" indent="-285750">
              <a:spcAft>
                <a:spcPct val="30000"/>
              </a:spcAft>
            </a:pPr>
            <a:r>
              <a:rPr lang="en-GB" altLang="en-US" sz="1100" dirty="0">
                <a:solidFill>
                  <a:srgbClr val="005BBB"/>
                </a:solidFill>
                <a:latin typeface="Frutiger LT 55 Roman" pitchFamily="34" charset="0"/>
              </a:rPr>
              <a:t>“Why didn’t we achieve…?”</a:t>
            </a:r>
          </a:p>
          <a:p>
            <a:pPr marL="671512" lvl="3" indent="-285750">
              <a:spcAft>
                <a:spcPct val="30000"/>
              </a:spcAft>
            </a:pPr>
            <a:r>
              <a:rPr lang="en-GB" altLang="en-US" sz="1100" dirty="0">
                <a:solidFill>
                  <a:srgbClr val="005BBB"/>
                </a:solidFill>
                <a:latin typeface="Frutiger LT 55 Roman" pitchFamily="34" charset="0"/>
              </a:rPr>
              <a:t>  “Where did we fail to…?”</a:t>
            </a:r>
          </a:p>
          <a:p>
            <a:pPr marL="671512" lvl="3" indent="-285750">
              <a:spcAft>
                <a:spcPct val="30000"/>
              </a:spcAft>
            </a:pPr>
            <a:r>
              <a:rPr lang="en-GB" altLang="en-US" sz="1100" dirty="0">
                <a:solidFill>
                  <a:srgbClr val="005BBB"/>
                </a:solidFill>
                <a:latin typeface="Frutiger LT 55 Roman" pitchFamily="34" charset="0"/>
              </a:rPr>
              <a:t>  “What opportunity did we miss…?”</a:t>
            </a:r>
          </a:p>
          <a:p>
            <a:pPr marL="671512" lvl="3" indent="-285750">
              <a:spcAft>
                <a:spcPct val="30000"/>
              </a:spcAft>
            </a:pPr>
            <a:r>
              <a:rPr lang="en-GB" altLang="en-US" sz="1100" dirty="0">
                <a:solidFill>
                  <a:srgbClr val="005BBB"/>
                </a:solidFill>
                <a:latin typeface="Frutiger LT 55 Roman" pitchFamily="34" charset="0"/>
              </a:rPr>
              <a:t>  “What hindered us…?”</a:t>
            </a:r>
          </a:p>
          <a:p>
            <a:pPr marL="671512" lvl="3" indent="-285750">
              <a:spcAft>
                <a:spcPct val="30000"/>
              </a:spcAft>
            </a:pPr>
            <a:r>
              <a:rPr lang="en-GB" altLang="en-US" sz="1100" dirty="0">
                <a:solidFill>
                  <a:srgbClr val="005BBB"/>
                </a:solidFill>
                <a:latin typeface="Frutiger LT 55 Roman" pitchFamily="34" charset="0"/>
              </a:rPr>
              <a:t>  “Why didn’t that succeed….?”</a:t>
            </a:r>
          </a:p>
          <a:p>
            <a:pPr marL="671512" lvl="3" indent="-285750">
              <a:spcAft>
                <a:spcPct val="30000"/>
              </a:spcAft>
            </a:pPr>
            <a:r>
              <a:rPr lang="en-GB" altLang="en-US" sz="1100" dirty="0">
                <a:solidFill>
                  <a:srgbClr val="005BBB"/>
                </a:solidFill>
                <a:latin typeface="Frutiger LT 55 Roman" pitchFamily="34" charset="0"/>
              </a:rPr>
              <a:t>  “What was the problem with…?”</a:t>
            </a:r>
            <a:endParaRPr lang="en-GB" altLang="en-US" sz="1400" dirty="0">
              <a:solidFill>
                <a:srgbClr val="005BBB"/>
              </a:solidFill>
              <a:latin typeface="Frutiger LT 55 Roman" pitchFamily="34" charset="0"/>
            </a:endParaRPr>
          </a:p>
          <a:p>
            <a:pPr marL="28575" lvl="1" indent="-285750">
              <a:lnSpc>
                <a:spcPct val="90000"/>
              </a:lnSpc>
              <a:spcAft>
                <a:spcPct val="30000"/>
              </a:spcAft>
              <a:buFont typeface="Arial"/>
              <a:buChar char="•"/>
            </a:pPr>
            <a:endParaRPr lang="en-GB" altLang="en-US" sz="1400" dirty="0">
              <a:solidFill>
                <a:srgbClr val="005BBB"/>
              </a:solidFill>
              <a:latin typeface="Frutiger LT 55 Roman" pitchFamily="34" charset="0"/>
            </a:endParaRPr>
          </a:p>
          <a:p>
            <a:pPr marL="28575" indent="-285750">
              <a:lnSpc>
                <a:spcPct val="90000"/>
              </a:lnSpc>
              <a:spcAft>
                <a:spcPct val="30000"/>
              </a:spcAft>
            </a:pPr>
            <a:r>
              <a:rPr lang="en-GB" altLang="en-US" sz="1400" dirty="0">
                <a:solidFill>
                  <a:srgbClr val="005BBB"/>
                </a:solidFill>
                <a:latin typeface="Frutiger LT 55 Roman" pitchFamily="34" charset="0"/>
              </a:rPr>
              <a:t>  The Facilitator has to avoid the group over-using this hat! </a:t>
            </a:r>
          </a:p>
          <a:p>
            <a:pPr marL="28575" indent="-285750">
              <a:lnSpc>
                <a:spcPct val="90000"/>
              </a:lnSpc>
              <a:spcAft>
                <a:spcPct val="30000"/>
              </a:spcAft>
            </a:pPr>
            <a:endParaRPr lang="en-GB" altLang="en-US" sz="1400" dirty="0">
              <a:solidFill>
                <a:srgbClr val="005BBB"/>
              </a:solidFill>
              <a:latin typeface="Frutiger LT 55 Roman" pitchFamily="34" charset="0"/>
            </a:endParaRPr>
          </a:p>
          <a:p>
            <a:endParaRPr lang="en-GB" dirty="0"/>
          </a:p>
        </p:txBody>
      </p:sp>
      <p:sp>
        <p:nvSpPr>
          <p:cNvPr id="4" name="Footer Placeholder 3">
            <a:extLst>
              <a:ext uri="{FF2B5EF4-FFF2-40B4-BE49-F238E27FC236}">
                <a16:creationId xmlns:a16="http://schemas.microsoft.com/office/drawing/2014/main" id="{5F46F100-C465-184C-BD87-2FA2F4A3DC5C}"/>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1B6D66E8-ADD7-A344-AADD-0839F2A0EB18}"/>
              </a:ext>
            </a:extLst>
          </p:cNvPr>
          <p:cNvSpPr>
            <a:spLocks noGrp="1"/>
          </p:cNvSpPr>
          <p:nvPr>
            <p:ph type="sldNum" sz="quarter" idx="11"/>
          </p:nvPr>
        </p:nvSpPr>
        <p:spPr/>
        <p:txBody>
          <a:bodyPr/>
          <a:lstStyle/>
          <a:p>
            <a:fld id="{5637E371-A6FB-D244-9D37-8DAEC43A3FFD}" type="slidenum">
              <a:rPr lang="en-US" smtClean="0"/>
              <a:t>12</a:t>
            </a:fld>
            <a:endParaRPr lang="en-US" dirty="0"/>
          </a:p>
        </p:txBody>
      </p:sp>
      <p:pic>
        <p:nvPicPr>
          <p:cNvPr id="6" name="Picture 4">
            <a:extLst>
              <a:ext uri="{FF2B5EF4-FFF2-40B4-BE49-F238E27FC236}">
                <a16:creationId xmlns:a16="http://schemas.microsoft.com/office/drawing/2014/main" id="{005572A8-25DA-EB48-91E9-F547FD6E8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557" y="195262"/>
            <a:ext cx="1240631" cy="9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11BB-51C8-6E44-A880-7139938F9FC1}"/>
              </a:ext>
            </a:extLst>
          </p:cNvPr>
          <p:cNvSpPr>
            <a:spLocks noGrp="1"/>
          </p:cNvSpPr>
          <p:nvPr>
            <p:ph type="title"/>
          </p:nvPr>
        </p:nvSpPr>
        <p:spPr/>
        <p:txBody>
          <a:bodyPr/>
          <a:lstStyle/>
          <a:p>
            <a:r>
              <a:rPr lang="en-GB" dirty="0"/>
              <a:t>The Green Hat</a:t>
            </a:r>
          </a:p>
        </p:txBody>
      </p:sp>
      <p:sp>
        <p:nvSpPr>
          <p:cNvPr id="3" name="Content Placeholder 2">
            <a:extLst>
              <a:ext uri="{FF2B5EF4-FFF2-40B4-BE49-F238E27FC236}">
                <a16:creationId xmlns:a16="http://schemas.microsoft.com/office/drawing/2014/main" id="{7D5FF1B8-1669-3842-8CBC-B1B1FADEE06B}"/>
              </a:ext>
            </a:extLst>
          </p:cNvPr>
          <p:cNvSpPr>
            <a:spLocks noGrp="1"/>
          </p:cNvSpPr>
          <p:nvPr>
            <p:ph idx="1"/>
          </p:nvPr>
        </p:nvSpPr>
        <p:spPr/>
        <p:txBody>
          <a:bodyPr>
            <a:normAutofit fontScale="92500" lnSpcReduction="10000"/>
          </a:bodyPr>
          <a:lstStyle/>
          <a:p>
            <a:pPr marL="28575" indent="-285750">
              <a:lnSpc>
                <a:spcPct val="90000"/>
              </a:lnSpc>
              <a:spcAft>
                <a:spcPct val="30000"/>
              </a:spcAft>
            </a:pPr>
            <a:r>
              <a:rPr lang="en-GB" altLang="en-US" sz="1400" dirty="0">
                <a:solidFill>
                  <a:srgbClr val="005BBB"/>
                </a:solidFill>
                <a:latin typeface="Frutiger LT 55 Roman" pitchFamily="34" charset="0"/>
              </a:rPr>
              <a:t>The green hat represents creativity</a:t>
            </a:r>
          </a:p>
          <a:p>
            <a:pPr marL="28575" indent="-285750">
              <a:lnSpc>
                <a:spcPct val="90000"/>
              </a:lnSpc>
              <a:spcAft>
                <a:spcPct val="30000"/>
              </a:spcAft>
            </a:pPr>
            <a:endParaRPr lang="en-GB" altLang="en-US" sz="1400" dirty="0">
              <a:solidFill>
                <a:srgbClr val="005BBB"/>
              </a:solidFill>
              <a:latin typeface="Frutiger LT 55 Roman" pitchFamily="34" charset="0"/>
            </a:endParaRPr>
          </a:p>
          <a:p>
            <a:pPr marL="28575" indent="-285750">
              <a:lnSpc>
                <a:spcPct val="90000"/>
              </a:lnSpc>
              <a:spcAft>
                <a:spcPct val="30000"/>
              </a:spcAft>
            </a:pPr>
            <a:r>
              <a:rPr lang="en-GB" altLang="en-US" sz="1400" dirty="0">
                <a:solidFill>
                  <a:srgbClr val="005BBB"/>
                </a:solidFill>
                <a:latin typeface="Frutiger LT 55 Roman" pitchFamily="34" charset="0"/>
              </a:rPr>
              <a:t>Typical prompts from the Facilitator take the form of the following question types (note that this is not a checklist to be mechanically followed but illustrative only) :</a:t>
            </a:r>
          </a:p>
          <a:p>
            <a:pPr marL="28575" indent="-285750">
              <a:lnSpc>
                <a:spcPct val="90000"/>
              </a:lnSpc>
              <a:spcAft>
                <a:spcPct val="30000"/>
              </a:spcAft>
            </a:pPr>
            <a:endParaRPr lang="en-GB" altLang="en-US" sz="1400" dirty="0">
              <a:solidFill>
                <a:srgbClr val="005BBB"/>
              </a:solidFill>
              <a:latin typeface="Frutiger LT 55 Roman" pitchFamily="34" charset="0"/>
            </a:endParaRPr>
          </a:p>
          <a:p>
            <a:pPr marL="671512" lvl="3" indent="-285750">
              <a:lnSpc>
                <a:spcPct val="90000"/>
              </a:lnSpc>
              <a:spcAft>
                <a:spcPct val="30000"/>
              </a:spcAft>
            </a:pPr>
            <a:r>
              <a:rPr lang="en-GB" altLang="en-US" dirty="0">
                <a:solidFill>
                  <a:srgbClr val="005BBB"/>
                </a:solidFill>
                <a:latin typeface="Frutiger LT 55 Roman" pitchFamily="34" charset="0"/>
              </a:rPr>
              <a:t>  “How could we have achieved…?”</a:t>
            </a:r>
          </a:p>
          <a:p>
            <a:pPr marL="671512" lvl="3" indent="-285750">
              <a:lnSpc>
                <a:spcPct val="90000"/>
              </a:lnSpc>
              <a:spcAft>
                <a:spcPct val="30000"/>
              </a:spcAft>
            </a:pPr>
            <a:r>
              <a:rPr lang="en-GB" altLang="en-US" dirty="0">
                <a:solidFill>
                  <a:srgbClr val="005BBB"/>
                </a:solidFill>
                <a:latin typeface="Frutiger LT 55 Roman" pitchFamily="34" charset="0"/>
              </a:rPr>
              <a:t>  “How should we have avoided…?”</a:t>
            </a:r>
          </a:p>
          <a:p>
            <a:pPr marL="671512" lvl="3" indent="-285750">
              <a:lnSpc>
                <a:spcPct val="90000"/>
              </a:lnSpc>
              <a:spcAft>
                <a:spcPct val="30000"/>
              </a:spcAft>
            </a:pPr>
            <a:r>
              <a:rPr lang="en-GB" altLang="en-US" dirty="0">
                <a:solidFill>
                  <a:srgbClr val="005BBB"/>
                </a:solidFill>
                <a:latin typeface="Frutiger LT 55 Roman" pitchFamily="34" charset="0"/>
              </a:rPr>
              <a:t>  “What opportunity still exists to…?”</a:t>
            </a:r>
          </a:p>
          <a:p>
            <a:pPr marL="671512" lvl="3" indent="-285750">
              <a:lnSpc>
                <a:spcPct val="90000"/>
              </a:lnSpc>
              <a:spcAft>
                <a:spcPct val="30000"/>
              </a:spcAft>
            </a:pPr>
            <a:r>
              <a:rPr lang="en-GB" altLang="en-US" dirty="0">
                <a:solidFill>
                  <a:srgbClr val="005BBB"/>
                </a:solidFill>
                <a:latin typeface="Frutiger LT 55 Roman" pitchFamily="34" charset="0"/>
              </a:rPr>
              <a:t>  “What could we have done differently…?”</a:t>
            </a:r>
          </a:p>
          <a:p>
            <a:pPr marL="671512" lvl="3" indent="-285750">
              <a:lnSpc>
                <a:spcPct val="90000"/>
              </a:lnSpc>
              <a:spcAft>
                <a:spcPct val="30000"/>
              </a:spcAft>
            </a:pPr>
            <a:r>
              <a:rPr lang="en-GB" altLang="en-US" dirty="0">
                <a:solidFill>
                  <a:srgbClr val="005BBB"/>
                </a:solidFill>
                <a:latin typeface="Frutiger LT 55 Roman" pitchFamily="34" charset="0"/>
              </a:rPr>
              <a:t>  “Next time how could we….?”</a:t>
            </a:r>
          </a:p>
          <a:p>
            <a:pPr marL="671512" lvl="3" indent="-285750">
              <a:lnSpc>
                <a:spcPct val="90000"/>
              </a:lnSpc>
              <a:spcAft>
                <a:spcPct val="30000"/>
              </a:spcAft>
            </a:pPr>
            <a:r>
              <a:rPr lang="en-GB" altLang="en-US" dirty="0">
                <a:solidFill>
                  <a:srgbClr val="005BBB"/>
                </a:solidFill>
                <a:latin typeface="Frutiger LT 55 Roman" pitchFamily="34" charset="0"/>
              </a:rPr>
              <a:t>  “What would be a better way to…?”</a:t>
            </a:r>
          </a:p>
          <a:p>
            <a:pPr marL="671512" lvl="3" indent="-285750">
              <a:lnSpc>
                <a:spcPct val="90000"/>
              </a:lnSpc>
              <a:spcAft>
                <a:spcPct val="30000"/>
              </a:spcAft>
            </a:pPr>
            <a:r>
              <a:rPr lang="en-GB" altLang="en-US" dirty="0">
                <a:solidFill>
                  <a:srgbClr val="005BBB"/>
                </a:solidFill>
                <a:latin typeface="Frutiger LT 55 Roman" pitchFamily="34" charset="0"/>
              </a:rPr>
              <a:t>  “What’s the alternative to…?”</a:t>
            </a:r>
          </a:p>
          <a:p>
            <a:pPr marL="0" lvl="1" indent="0">
              <a:lnSpc>
                <a:spcPct val="90000"/>
              </a:lnSpc>
              <a:spcAft>
                <a:spcPct val="30000"/>
              </a:spcAft>
              <a:buNone/>
            </a:pPr>
            <a:endParaRPr lang="en-GB" altLang="en-US" sz="1400" dirty="0">
              <a:solidFill>
                <a:srgbClr val="005BBB"/>
              </a:solidFill>
              <a:latin typeface="Frutiger LT 55 Roman" pitchFamily="34" charset="0"/>
            </a:endParaRPr>
          </a:p>
          <a:p>
            <a:pPr marL="28575" indent="-285750">
              <a:lnSpc>
                <a:spcPct val="90000"/>
              </a:lnSpc>
              <a:spcAft>
                <a:spcPct val="30000"/>
              </a:spcAft>
            </a:pPr>
            <a:r>
              <a:rPr lang="en-GB" altLang="en-US" sz="1400" dirty="0">
                <a:solidFill>
                  <a:srgbClr val="005BBB"/>
                </a:solidFill>
                <a:latin typeface="Frutiger LT 55 Roman" pitchFamily="34" charset="0"/>
              </a:rPr>
              <a:t>Sometimes a number of the ‘alternatives’ and creative ideas have already been identified in discussion around the previous colour hats and primarily need to be summarised </a:t>
            </a:r>
          </a:p>
          <a:p>
            <a:endParaRPr lang="en-GB" altLang="en-US" sz="1050" dirty="0">
              <a:solidFill>
                <a:srgbClr val="005BBB"/>
              </a:solidFill>
              <a:latin typeface="Frutiger LT 55 Roman" pitchFamily="34" charset="0"/>
            </a:endParaRPr>
          </a:p>
          <a:p>
            <a:endParaRPr lang="en-GB" dirty="0"/>
          </a:p>
        </p:txBody>
      </p:sp>
      <p:sp>
        <p:nvSpPr>
          <p:cNvPr id="4" name="Footer Placeholder 3">
            <a:extLst>
              <a:ext uri="{FF2B5EF4-FFF2-40B4-BE49-F238E27FC236}">
                <a16:creationId xmlns:a16="http://schemas.microsoft.com/office/drawing/2014/main" id="{EBA447BE-C6F3-FF49-AB1A-AF550F605A5A}"/>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EADE1A34-050D-1849-A286-711E810609DE}"/>
              </a:ext>
            </a:extLst>
          </p:cNvPr>
          <p:cNvSpPr>
            <a:spLocks noGrp="1"/>
          </p:cNvSpPr>
          <p:nvPr>
            <p:ph type="sldNum" sz="quarter" idx="11"/>
          </p:nvPr>
        </p:nvSpPr>
        <p:spPr/>
        <p:txBody>
          <a:bodyPr/>
          <a:lstStyle/>
          <a:p>
            <a:fld id="{5637E371-A6FB-D244-9D37-8DAEC43A3FFD}" type="slidenum">
              <a:rPr lang="en-US" smtClean="0"/>
              <a:t>13</a:t>
            </a:fld>
            <a:endParaRPr lang="en-US" dirty="0"/>
          </a:p>
        </p:txBody>
      </p:sp>
      <p:pic>
        <p:nvPicPr>
          <p:cNvPr id="6" name="Picture 4">
            <a:extLst>
              <a:ext uri="{FF2B5EF4-FFF2-40B4-BE49-F238E27FC236}">
                <a16:creationId xmlns:a16="http://schemas.microsoft.com/office/drawing/2014/main" id="{BD29AAA1-573E-2E4D-9C0B-5312B3FD3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180975"/>
            <a:ext cx="1240631" cy="9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63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43C7-6E52-B243-AC63-9691237ACD68}"/>
              </a:ext>
            </a:extLst>
          </p:cNvPr>
          <p:cNvSpPr>
            <a:spLocks noGrp="1"/>
          </p:cNvSpPr>
          <p:nvPr>
            <p:ph type="title"/>
          </p:nvPr>
        </p:nvSpPr>
        <p:spPr/>
        <p:txBody>
          <a:bodyPr/>
          <a:lstStyle/>
          <a:p>
            <a:r>
              <a:rPr lang="en-GB" dirty="0"/>
              <a:t>The White Hat</a:t>
            </a:r>
          </a:p>
        </p:txBody>
      </p:sp>
      <p:sp>
        <p:nvSpPr>
          <p:cNvPr id="3" name="Content Placeholder 2">
            <a:extLst>
              <a:ext uri="{FF2B5EF4-FFF2-40B4-BE49-F238E27FC236}">
                <a16:creationId xmlns:a16="http://schemas.microsoft.com/office/drawing/2014/main" id="{9289549A-CAC5-0C47-BF4D-A3FDC471C892}"/>
              </a:ext>
            </a:extLst>
          </p:cNvPr>
          <p:cNvSpPr>
            <a:spLocks noGrp="1"/>
          </p:cNvSpPr>
          <p:nvPr>
            <p:ph idx="1"/>
          </p:nvPr>
        </p:nvSpPr>
        <p:spPr/>
        <p:txBody>
          <a:bodyPr/>
          <a:lstStyle/>
          <a:p>
            <a:pPr marL="28575" indent="-285750">
              <a:lnSpc>
                <a:spcPct val="80000"/>
              </a:lnSpc>
              <a:spcAft>
                <a:spcPct val="30000"/>
              </a:spcAft>
            </a:pPr>
            <a:r>
              <a:rPr lang="en-GB" altLang="en-US" sz="1300" dirty="0">
                <a:solidFill>
                  <a:srgbClr val="005BBB"/>
                </a:solidFill>
                <a:latin typeface="Frutiger LT 55 Roman" pitchFamily="34" charset="0"/>
              </a:rPr>
              <a:t>The white hat represents information / facts / figures / data</a:t>
            </a:r>
          </a:p>
          <a:p>
            <a:pPr marL="28575" indent="-285750">
              <a:lnSpc>
                <a:spcPct val="80000"/>
              </a:lnSpc>
              <a:spcAft>
                <a:spcPct val="30000"/>
              </a:spcAft>
            </a:pPr>
            <a:endParaRPr lang="en-GB" altLang="en-US" sz="1300" dirty="0">
              <a:solidFill>
                <a:srgbClr val="005BBB"/>
              </a:solidFill>
              <a:latin typeface="Frutiger LT 55 Roman" pitchFamily="34" charset="0"/>
            </a:endParaRPr>
          </a:p>
          <a:p>
            <a:pPr marL="28575" indent="-285750">
              <a:lnSpc>
                <a:spcPct val="80000"/>
              </a:lnSpc>
              <a:spcAft>
                <a:spcPct val="30000"/>
              </a:spcAft>
            </a:pPr>
            <a:r>
              <a:rPr lang="en-GB" altLang="en-US" sz="1300" dirty="0">
                <a:solidFill>
                  <a:srgbClr val="005BBB"/>
                </a:solidFill>
                <a:latin typeface="Frutiger LT 55 Roman" pitchFamily="34" charset="0"/>
              </a:rPr>
              <a:t> If the Facilitator is covering this hat in the workshop then typical prompts could take the form of the following question types (note that this is not a checklist to be mechanically followed but illustrative only) :</a:t>
            </a:r>
          </a:p>
          <a:p>
            <a:pPr marL="28575" indent="-285750">
              <a:lnSpc>
                <a:spcPct val="80000"/>
              </a:lnSpc>
              <a:spcAft>
                <a:spcPct val="30000"/>
              </a:spcAft>
            </a:pPr>
            <a:endParaRPr lang="en-GB" altLang="en-US" sz="1300" dirty="0">
              <a:solidFill>
                <a:srgbClr val="005BBB"/>
              </a:solidFill>
              <a:latin typeface="Frutiger LT 55 Roman" pitchFamily="34" charset="0"/>
            </a:endParaRPr>
          </a:p>
          <a:p>
            <a:pPr marL="671512" lvl="3" indent="-285750">
              <a:lnSpc>
                <a:spcPct val="80000"/>
              </a:lnSpc>
              <a:spcAft>
                <a:spcPct val="30000"/>
              </a:spcAft>
            </a:pPr>
            <a:r>
              <a:rPr lang="en-GB" altLang="en-US" sz="1100" dirty="0">
                <a:solidFill>
                  <a:srgbClr val="005BBB"/>
                </a:solidFill>
                <a:latin typeface="Frutiger LT 55 Roman" pitchFamily="34" charset="0"/>
              </a:rPr>
              <a:t>“What did we need to know…?”</a:t>
            </a:r>
          </a:p>
          <a:p>
            <a:pPr marL="671512" lvl="3" indent="-285750">
              <a:lnSpc>
                <a:spcPct val="80000"/>
              </a:lnSpc>
              <a:spcAft>
                <a:spcPct val="30000"/>
              </a:spcAft>
            </a:pPr>
            <a:r>
              <a:rPr lang="en-GB" altLang="en-US" sz="1100" dirty="0">
                <a:solidFill>
                  <a:srgbClr val="005BBB"/>
                </a:solidFill>
                <a:latin typeface="Frutiger LT 55 Roman" pitchFamily="34" charset="0"/>
              </a:rPr>
              <a:t>“What information did we have / should we have obtained…?”</a:t>
            </a:r>
          </a:p>
          <a:p>
            <a:pPr marL="671512" lvl="3" indent="-285750">
              <a:lnSpc>
                <a:spcPct val="80000"/>
              </a:lnSpc>
              <a:spcAft>
                <a:spcPct val="30000"/>
              </a:spcAft>
            </a:pPr>
            <a:r>
              <a:rPr lang="en-GB" altLang="en-US" sz="1100" dirty="0">
                <a:solidFill>
                  <a:srgbClr val="005BBB"/>
                </a:solidFill>
                <a:latin typeface="Frutiger LT 55 Roman" pitchFamily="34" charset="0"/>
              </a:rPr>
              <a:t>“What actually happened (fact)…?”</a:t>
            </a:r>
          </a:p>
          <a:p>
            <a:pPr marL="671512" lvl="3" indent="-285750">
              <a:lnSpc>
                <a:spcPct val="80000"/>
              </a:lnSpc>
              <a:spcAft>
                <a:spcPct val="30000"/>
              </a:spcAft>
            </a:pPr>
            <a:r>
              <a:rPr lang="en-GB" altLang="en-US" sz="1100" dirty="0">
                <a:solidFill>
                  <a:srgbClr val="005BBB"/>
                </a:solidFill>
                <a:latin typeface="Frutiger LT 55 Roman" pitchFamily="34" charset="0"/>
              </a:rPr>
              <a:t>“How should we have obtained information / data / facts…?”</a:t>
            </a:r>
          </a:p>
          <a:p>
            <a:pPr marL="671512" lvl="3" indent="-285750">
              <a:lnSpc>
                <a:spcPct val="80000"/>
              </a:lnSpc>
              <a:spcAft>
                <a:spcPct val="30000"/>
              </a:spcAft>
            </a:pPr>
            <a:r>
              <a:rPr lang="en-GB" altLang="en-US" sz="1100" dirty="0">
                <a:solidFill>
                  <a:srgbClr val="005BBB"/>
                </a:solidFill>
                <a:latin typeface="Frutiger LT 55 Roman" pitchFamily="34" charset="0"/>
              </a:rPr>
              <a:t>“Where could we get information / data…?” </a:t>
            </a:r>
          </a:p>
          <a:p>
            <a:pPr marL="671512" lvl="3" indent="-285750">
              <a:lnSpc>
                <a:spcPct val="80000"/>
              </a:lnSpc>
              <a:spcAft>
                <a:spcPct val="30000"/>
              </a:spcAft>
            </a:pPr>
            <a:endParaRPr lang="en-GB" altLang="en-US" sz="1100" dirty="0">
              <a:solidFill>
                <a:srgbClr val="005BBB"/>
              </a:solidFill>
              <a:latin typeface="Frutiger LT 55 Roman" pitchFamily="34" charset="0"/>
            </a:endParaRPr>
          </a:p>
          <a:p>
            <a:pPr marL="28575" indent="-285750">
              <a:lnSpc>
                <a:spcPct val="80000"/>
              </a:lnSpc>
              <a:spcAft>
                <a:spcPct val="30000"/>
              </a:spcAft>
            </a:pPr>
            <a:r>
              <a:rPr lang="en-GB" sz="1300" dirty="0">
                <a:solidFill>
                  <a:srgbClr val="005BBB"/>
                </a:solidFill>
                <a:latin typeface="Frutiger LT 55 Roman" pitchFamily="34" charset="0"/>
              </a:rPr>
              <a:t>A good place to review benefits </a:t>
            </a:r>
            <a:endParaRPr lang="en-GB" dirty="0"/>
          </a:p>
        </p:txBody>
      </p:sp>
      <p:sp>
        <p:nvSpPr>
          <p:cNvPr id="4" name="Footer Placeholder 3">
            <a:extLst>
              <a:ext uri="{FF2B5EF4-FFF2-40B4-BE49-F238E27FC236}">
                <a16:creationId xmlns:a16="http://schemas.microsoft.com/office/drawing/2014/main" id="{561352A5-83BF-7743-931D-464AF819476D}"/>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57C750A0-AB40-2F41-8F4D-E31F1F1B0759}"/>
              </a:ext>
            </a:extLst>
          </p:cNvPr>
          <p:cNvSpPr>
            <a:spLocks noGrp="1"/>
          </p:cNvSpPr>
          <p:nvPr>
            <p:ph type="sldNum" sz="quarter" idx="11"/>
          </p:nvPr>
        </p:nvSpPr>
        <p:spPr/>
        <p:txBody>
          <a:bodyPr/>
          <a:lstStyle/>
          <a:p>
            <a:fld id="{5637E371-A6FB-D244-9D37-8DAEC43A3FFD}" type="slidenum">
              <a:rPr lang="en-US" smtClean="0"/>
              <a:t>14</a:t>
            </a:fld>
            <a:endParaRPr lang="en-US" dirty="0"/>
          </a:p>
        </p:txBody>
      </p:sp>
      <p:pic>
        <p:nvPicPr>
          <p:cNvPr id="6" name="Picture 4">
            <a:extLst>
              <a:ext uri="{FF2B5EF4-FFF2-40B4-BE49-F238E27FC236}">
                <a16:creationId xmlns:a16="http://schemas.microsoft.com/office/drawing/2014/main" id="{289D6D52-7268-9344-883C-ECFA6ED20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979" y="195262"/>
            <a:ext cx="1240631" cy="98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69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EAC9-8431-C14E-BCCC-C31D2A4EB8E5}"/>
              </a:ext>
            </a:extLst>
          </p:cNvPr>
          <p:cNvSpPr>
            <a:spLocks noGrp="1"/>
          </p:cNvSpPr>
          <p:nvPr>
            <p:ph type="title"/>
          </p:nvPr>
        </p:nvSpPr>
        <p:spPr/>
        <p:txBody>
          <a:bodyPr/>
          <a:lstStyle/>
          <a:p>
            <a:r>
              <a:rPr lang="en-GB" dirty="0"/>
              <a:t>What Happens Next</a:t>
            </a:r>
          </a:p>
        </p:txBody>
      </p:sp>
      <p:sp>
        <p:nvSpPr>
          <p:cNvPr id="3" name="Content Placeholder 2">
            <a:extLst>
              <a:ext uri="{FF2B5EF4-FFF2-40B4-BE49-F238E27FC236}">
                <a16:creationId xmlns:a16="http://schemas.microsoft.com/office/drawing/2014/main" id="{48375F7E-8553-EB42-BB98-0D311C77ABB4}"/>
              </a:ext>
            </a:extLst>
          </p:cNvPr>
          <p:cNvSpPr>
            <a:spLocks noGrp="1"/>
          </p:cNvSpPr>
          <p:nvPr>
            <p:ph idx="1"/>
          </p:nvPr>
        </p:nvSpPr>
        <p:spPr/>
        <p:txBody>
          <a:bodyPr>
            <a:normAutofit lnSpcReduction="10000"/>
          </a:bodyPr>
          <a:lstStyle/>
          <a:p>
            <a:pPr marL="28575" indent="-285750">
              <a:lnSpc>
                <a:spcPct val="80000"/>
              </a:lnSpc>
              <a:spcAft>
                <a:spcPct val="30000"/>
              </a:spcAft>
              <a:buClr>
                <a:schemeClr val="accent1"/>
              </a:buClr>
            </a:pPr>
            <a:r>
              <a:rPr lang="en-US" altLang="en-US" dirty="0">
                <a:solidFill>
                  <a:srgbClr val="005BBB"/>
                </a:solidFill>
                <a:latin typeface="Frutiger LT 55 Roman" pitchFamily="34" charset="0"/>
              </a:rPr>
              <a:t>All the workshop contributions should have been captured on flipcharts / post it notes / other paper or electronic media, </a:t>
            </a:r>
            <a:r>
              <a:rPr lang="en-US" altLang="en-US" dirty="0" err="1">
                <a:solidFill>
                  <a:srgbClr val="005BBB"/>
                </a:solidFill>
                <a:latin typeface="Frutiger LT 55 Roman" pitchFamily="34" charset="0"/>
              </a:rPr>
              <a:t>etc</a:t>
            </a:r>
            <a:r>
              <a:rPr lang="en-US" altLang="en-US" dirty="0">
                <a:solidFill>
                  <a:srgbClr val="005BBB"/>
                </a:solidFill>
                <a:latin typeface="Frutiger LT 55 Roman" pitchFamily="34" charset="0"/>
              </a:rPr>
              <a:t> – this constitutes the “output” of the workshop</a:t>
            </a:r>
          </a:p>
          <a:p>
            <a:pPr marL="0" indent="0">
              <a:lnSpc>
                <a:spcPct val="80000"/>
              </a:lnSpc>
              <a:spcAft>
                <a:spcPct val="30000"/>
              </a:spcAft>
              <a:buClr>
                <a:schemeClr val="accent2"/>
              </a:buClr>
              <a:buNone/>
            </a:pPr>
            <a:r>
              <a:rPr lang="en-US" altLang="en-US" dirty="0">
                <a:solidFill>
                  <a:srgbClr val="005BBB"/>
                </a:solidFill>
                <a:latin typeface="Frutiger LT 55 Roman" pitchFamily="34" charset="0"/>
              </a:rPr>
              <a:t>  </a:t>
            </a:r>
          </a:p>
          <a:p>
            <a:pPr marL="28575" indent="-285750">
              <a:lnSpc>
                <a:spcPct val="90000"/>
              </a:lnSpc>
              <a:spcAft>
                <a:spcPct val="30000"/>
              </a:spcAft>
              <a:buClr>
                <a:schemeClr val="accent1"/>
              </a:buClr>
            </a:pPr>
            <a:r>
              <a:rPr lang="en-US" altLang="en-US" dirty="0">
                <a:solidFill>
                  <a:srgbClr val="005BBB"/>
                </a:solidFill>
                <a:latin typeface="Frutiger LT 55 Roman" pitchFamily="34" charset="0"/>
              </a:rPr>
              <a:t>Note in doing this that the “lessons learnt” need to be very specific and focused – </a:t>
            </a:r>
          </a:p>
          <a:p>
            <a:pPr marL="671512" lvl="3" indent="-285750">
              <a:lnSpc>
                <a:spcPct val="90000"/>
              </a:lnSpc>
              <a:spcAft>
                <a:spcPct val="30000"/>
              </a:spcAft>
              <a:buClr>
                <a:schemeClr val="accent1"/>
              </a:buClr>
            </a:pPr>
            <a:r>
              <a:rPr lang="en-US" altLang="en-US" sz="1500" dirty="0">
                <a:solidFill>
                  <a:srgbClr val="005BBB"/>
                </a:solidFill>
                <a:latin typeface="Frutiger LT 55 Roman" pitchFamily="34" charset="0"/>
              </a:rPr>
              <a:t>what instructions or advice are you giving other projects and their stakeholders?</a:t>
            </a:r>
          </a:p>
          <a:p>
            <a:pPr marL="671512" lvl="3" indent="-285750">
              <a:lnSpc>
                <a:spcPct val="90000"/>
              </a:lnSpc>
              <a:spcAft>
                <a:spcPct val="30000"/>
              </a:spcAft>
              <a:buClr>
                <a:schemeClr val="accent1"/>
              </a:buClr>
            </a:pPr>
            <a:r>
              <a:rPr lang="en-US" altLang="en-US" sz="1500" dirty="0">
                <a:solidFill>
                  <a:srgbClr val="005BBB"/>
                </a:solidFill>
                <a:latin typeface="Frutiger LT 55 Roman" pitchFamily="34" charset="0"/>
              </a:rPr>
              <a:t>What extra actions do you need to put in place to ensure longer term benefits?</a:t>
            </a:r>
          </a:p>
          <a:p>
            <a:pPr marL="28575" indent="-285750">
              <a:lnSpc>
                <a:spcPct val="90000"/>
              </a:lnSpc>
              <a:spcAft>
                <a:spcPct val="30000"/>
              </a:spcAft>
              <a:buClr>
                <a:schemeClr val="accent1"/>
              </a:buClr>
            </a:pPr>
            <a:endParaRPr lang="en-US" altLang="en-US" dirty="0">
              <a:solidFill>
                <a:srgbClr val="005BBB"/>
              </a:solidFill>
              <a:latin typeface="Frutiger LT 55 Roman" pitchFamily="34" charset="0"/>
            </a:endParaRPr>
          </a:p>
          <a:p>
            <a:pPr marL="28575" indent="-285750">
              <a:lnSpc>
                <a:spcPct val="90000"/>
              </a:lnSpc>
              <a:spcAft>
                <a:spcPct val="30000"/>
              </a:spcAft>
              <a:buClr>
                <a:schemeClr val="accent1"/>
              </a:buClr>
            </a:pPr>
            <a:r>
              <a:rPr lang="en-US" altLang="en-US" dirty="0">
                <a:solidFill>
                  <a:srgbClr val="005BBB"/>
                </a:solidFill>
                <a:latin typeface="Frutiger LT 55 Roman" pitchFamily="34" charset="0"/>
              </a:rPr>
              <a:t>Once the lessons learnt are drafted and approved in accordance with the prevailing project governance they are shared with the right people</a:t>
            </a:r>
          </a:p>
          <a:p>
            <a:pPr marL="0" indent="0">
              <a:lnSpc>
                <a:spcPct val="80000"/>
              </a:lnSpc>
              <a:spcAft>
                <a:spcPct val="30000"/>
              </a:spcAft>
              <a:buClr>
                <a:schemeClr val="accent2"/>
              </a:buClr>
              <a:buNone/>
            </a:pPr>
            <a:endParaRPr lang="en-US" altLang="en-US" dirty="0">
              <a:solidFill>
                <a:srgbClr val="005BBB"/>
              </a:solidFill>
              <a:latin typeface="Frutiger LT 55 Roman" pitchFamily="34" charset="0"/>
            </a:endParaRPr>
          </a:p>
          <a:p>
            <a:pPr marL="28575" indent="-285750">
              <a:lnSpc>
                <a:spcPct val="80000"/>
              </a:lnSpc>
              <a:spcAft>
                <a:spcPct val="30000"/>
              </a:spcAft>
              <a:buClr>
                <a:schemeClr val="accent2"/>
              </a:buClr>
            </a:pPr>
            <a:r>
              <a:rPr lang="en-US" altLang="en-US" dirty="0">
                <a:solidFill>
                  <a:srgbClr val="005BBB"/>
                </a:solidFill>
                <a:latin typeface="Frutiger LT 55 Roman" pitchFamily="34" charset="0"/>
              </a:rPr>
              <a:t>Then they are accessed, reviewed and applied by future projects!</a:t>
            </a:r>
            <a:endParaRPr lang="en-US" altLang="en-US" sz="1300" dirty="0">
              <a:solidFill>
                <a:srgbClr val="005BBB"/>
              </a:solidFill>
              <a:latin typeface="Frutiger LT 55 Roman" pitchFamily="34" charset="0"/>
            </a:endParaRPr>
          </a:p>
        </p:txBody>
      </p:sp>
      <p:sp>
        <p:nvSpPr>
          <p:cNvPr id="4" name="Footer Placeholder 3">
            <a:extLst>
              <a:ext uri="{FF2B5EF4-FFF2-40B4-BE49-F238E27FC236}">
                <a16:creationId xmlns:a16="http://schemas.microsoft.com/office/drawing/2014/main" id="{700463A7-F2AD-5B43-89F9-D55A1558D1B6}"/>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46122BAE-062D-CD4D-B69B-64F9DA24AFA3}"/>
              </a:ext>
            </a:extLst>
          </p:cNvPr>
          <p:cNvSpPr>
            <a:spLocks noGrp="1"/>
          </p:cNvSpPr>
          <p:nvPr>
            <p:ph type="sldNum" sz="quarter" idx="11"/>
          </p:nvPr>
        </p:nvSpPr>
        <p:spPr/>
        <p:txBody>
          <a:bodyPr/>
          <a:lstStyle/>
          <a:p>
            <a:fld id="{5637E371-A6FB-D244-9D37-8DAEC43A3FFD}" type="slidenum">
              <a:rPr lang="en-US" smtClean="0"/>
              <a:t>15</a:t>
            </a:fld>
            <a:endParaRPr lang="en-US" dirty="0"/>
          </a:p>
        </p:txBody>
      </p:sp>
    </p:spTree>
    <p:extLst>
      <p:ext uri="{BB962C8B-B14F-4D97-AF65-F5344CB8AC3E}">
        <p14:creationId xmlns:p14="http://schemas.microsoft.com/office/powerpoint/2010/main" val="330917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6206"/>
          <a:stretch/>
        </p:blipFill>
        <p:spPr>
          <a:xfrm>
            <a:off x="0" y="14330"/>
            <a:ext cx="9144000" cy="5129170"/>
          </a:xfrm>
          <a:prstGeom prst="rect">
            <a:avLst/>
          </a:prstGeom>
        </p:spPr>
      </p:pic>
      <p:sp>
        <p:nvSpPr>
          <p:cNvPr id="3" name="Title 2">
            <a:extLst>
              <a:ext uri="{FF2B5EF4-FFF2-40B4-BE49-F238E27FC236}">
                <a16:creationId xmlns:a16="http://schemas.microsoft.com/office/drawing/2014/main" id="{2A0B608F-9451-8D4C-9353-506FEABC4C2E}"/>
              </a:ext>
            </a:extLst>
          </p:cNvPr>
          <p:cNvSpPr>
            <a:spLocks noGrp="1"/>
          </p:cNvSpPr>
          <p:nvPr>
            <p:ph type="title"/>
          </p:nvPr>
        </p:nvSpPr>
        <p:spPr/>
        <p:txBody>
          <a:bodyPr>
            <a:normAutofit fontScale="90000"/>
          </a:bodyPr>
          <a:lstStyle/>
          <a:p>
            <a:r>
              <a:rPr lang="en-GB" dirty="0"/>
              <a:t>A Real Life Example</a:t>
            </a:r>
            <a:br>
              <a:rPr lang="en-GB" dirty="0"/>
            </a:br>
            <a:endParaRPr lang="en-GB" dirty="0"/>
          </a:p>
        </p:txBody>
      </p:sp>
      <p:sp>
        <p:nvSpPr>
          <p:cNvPr id="5" name="Slide Number Placeholder 4"/>
          <p:cNvSpPr>
            <a:spLocks noGrp="1"/>
          </p:cNvSpPr>
          <p:nvPr>
            <p:ph type="sldNum" sz="quarter" idx="11"/>
          </p:nvPr>
        </p:nvSpPr>
        <p:spPr/>
        <p:txBody>
          <a:bodyPr/>
          <a:lstStyle/>
          <a:p>
            <a:fld id="{3E304B0A-BBD1-45A7-AB73-53120090ED56}" type="slidenum">
              <a:rPr lang="en-GB" smtClean="0"/>
              <a:pPr/>
              <a:t>2</a:t>
            </a:fld>
            <a:endParaRPr lang="en-GB" dirty="0"/>
          </a:p>
        </p:txBody>
      </p:sp>
      <p:sp>
        <p:nvSpPr>
          <p:cNvPr id="6" name="Rectangle 5">
            <a:extLst>
              <a:ext uri="{FF2B5EF4-FFF2-40B4-BE49-F238E27FC236}">
                <a16:creationId xmlns:a16="http://schemas.microsoft.com/office/drawing/2014/main" id="{D19708A3-4D7E-384A-8338-307C3B6EB73E}"/>
              </a:ext>
            </a:extLst>
          </p:cNvPr>
          <p:cNvSpPr/>
          <p:nvPr/>
        </p:nvSpPr>
        <p:spPr>
          <a:xfrm>
            <a:off x="0" y="4238152"/>
            <a:ext cx="9144000" cy="323165"/>
          </a:xfrm>
          <a:prstGeom prst="rect">
            <a:avLst/>
          </a:prstGeom>
          <a:pattFill prst="ltDnDiag">
            <a:fgClr>
              <a:schemeClr val="bg1">
                <a:lumMod val="85000"/>
              </a:schemeClr>
            </a:fgClr>
            <a:bgClr>
              <a:schemeClr val="bg1"/>
            </a:bgClr>
          </a:pattFill>
          <a:ln>
            <a:noFill/>
          </a:ln>
        </p:spPr>
        <p:txBody>
          <a:bodyPr wrap="square">
            <a:spAutoFit/>
          </a:bodyPr>
          <a:lstStyle/>
          <a:p>
            <a:pPr algn="ctr"/>
            <a:r>
              <a:rPr lang="en-US" sz="1500" dirty="0"/>
              <a:t>Reviewing a complex project is far from straightforward</a:t>
            </a:r>
            <a:endParaRPr lang="en-GB" sz="1500" dirty="0"/>
          </a:p>
        </p:txBody>
      </p:sp>
    </p:spTree>
    <p:extLst>
      <p:ext uri="{BB962C8B-B14F-4D97-AF65-F5344CB8AC3E}">
        <p14:creationId xmlns:p14="http://schemas.microsoft.com/office/powerpoint/2010/main" val="7657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A477E-D426-5343-A70C-DE0002BED4E4}"/>
              </a:ext>
            </a:extLst>
          </p:cNvPr>
          <p:cNvSpPr>
            <a:spLocks noGrp="1"/>
          </p:cNvSpPr>
          <p:nvPr>
            <p:ph type="title"/>
          </p:nvPr>
        </p:nvSpPr>
        <p:spPr/>
        <p:txBody>
          <a:bodyPr/>
          <a:lstStyle/>
          <a:p>
            <a:r>
              <a:rPr lang="en-GB" dirty="0"/>
              <a:t>Thinking Hats</a:t>
            </a:r>
          </a:p>
        </p:txBody>
      </p:sp>
      <p:sp>
        <p:nvSpPr>
          <p:cNvPr id="2" name="Footer Placeholder 1">
            <a:extLst>
              <a:ext uri="{FF2B5EF4-FFF2-40B4-BE49-F238E27FC236}">
                <a16:creationId xmlns:a16="http://schemas.microsoft.com/office/drawing/2014/main" id="{7FAFBC88-5BBC-BF44-963E-C3B112456561}"/>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3" name="Slide Number Placeholder 2">
            <a:extLst>
              <a:ext uri="{FF2B5EF4-FFF2-40B4-BE49-F238E27FC236}">
                <a16:creationId xmlns:a16="http://schemas.microsoft.com/office/drawing/2014/main" id="{3BC09735-08BE-B948-ABB3-C6F5EF1704DD}"/>
              </a:ext>
            </a:extLst>
          </p:cNvPr>
          <p:cNvSpPr>
            <a:spLocks noGrp="1"/>
          </p:cNvSpPr>
          <p:nvPr>
            <p:ph type="sldNum" sz="quarter" idx="11"/>
          </p:nvPr>
        </p:nvSpPr>
        <p:spPr/>
        <p:txBody>
          <a:bodyPr/>
          <a:lstStyle/>
          <a:p>
            <a:fld id="{5637E371-A6FB-D244-9D37-8DAEC43A3FFD}" type="slidenum">
              <a:rPr lang="en-US" smtClean="0"/>
              <a:t>3</a:t>
            </a:fld>
            <a:endParaRPr lang="en-US" dirty="0"/>
          </a:p>
        </p:txBody>
      </p:sp>
      <p:pic>
        <p:nvPicPr>
          <p:cNvPr id="4" name="Picture 9">
            <a:extLst>
              <a:ext uri="{FF2B5EF4-FFF2-40B4-BE49-F238E27FC236}">
                <a16:creationId xmlns:a16="http://schemas.microsoft.com/office/drawing/2014/main" id="{FC93D6F9-729B-3E40-9DA2-B512C2019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039" y="806440"/>
            <a:ext cx="5831059" cy="35306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5C464E0-F11F-1143-8109-88FE91B34A4D}"/>
              </a:ext>
            </a:extLst>
          </p:cNvPr>
          <p:cNvSpPr/>
          <p:nvPr/>
        </p:nvSpPr>
        <p:spPr>
          <a:xfrm>
            <a:off x="0" y="4238152"/>
            <a:ext cx="9144000" cy="323165"/>
          </a:xfrm>
          <a:prstGeom prst="rect">
            <a:avLst/>
          </a:prstGeom>
          <a:pattFill prst="ltDnDiag">
            <a:fgClr>
              <a:schemeClr val="bg1">
                <a:lumMod val="85000"/>
              </a:schemeClr>
            </a:fgClr>
            <a:bgClr>
              <a:schemeClr val="bg1"/>
            </a:bgClr>
          </a:pattFill>
          <a:ln>
            <a:noFill/>
          </a:ln>
        </p:spPr>
        <p:txBody>
          <a:bodyPr wrap="square">
            <a:spAutoFit/>
          </a:bodyPr>
          <a:lstStyle/>
          <a:p>
            <a:pPr algn="ctr"/>
            <a:r>
              <a:rPr lang="en-US" sz="1500" dirty="0"/>
              <a:t>A structured method for breaking through the complexity</a:t>
            </a:r>
            <a:endParaRPr lang="en-GB" sz="1500" dirty="0"/>
          </a:p>
        </p:txBody>
      </p:sp>
    </p:spTree>
    <p:extLst>
      <p:ext uri="{BB962C8B-B14F-4D97-AF65-F5344CB8AC3E}">
        <p14:creationId xmlns:p14="http://schemas.microsoft.com/office/powerpoint/2010/main" val="20690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98E5A-8DB3-1640-96D6-2B1A5C3E907C}"/>
              </a:ext>
            </a:extLst>
          </p:cNvPr>
          <p:cNvSpPr>
            <a:spLocks noGrp="1"/>
          </p:cNvSpPr>
          <p:nvPr>
            <p:ph type="title"/>
          </p:nvPr>
        </p:nvSpPr>
        <p:spPr/>
        <p:txBody>
          <a:bodyPr/>
          <a:lstStyle/>
          <a:p>
            <a:r>
              <a:rPr lang="en-GB" dirty="0"/>
              <a:t>What are Thinking Hats?</a:t>
            </a:r>
          </a:p>
        </p:txBody>
      </p:sp>
      <p:sp>
        <p:nvSpPr>
          <p:cNvPr id="6" name="Content Placeholder 5">
            <a:extLst>
              <a:ext uri="{FF2B5EF4-FFF2-40B4-BE49-F238E27FC236}">
                <a16:creationId xmlns:a16="http://schemas.microsoft.com/office/drawing/2014/main" id="{E0E7000D-BEC8-4E44-9365-D8A55250927A}"/>
              </a:ext>
            </a:extLst>
          </p:cNvPr>
          <p:cNvSpPr>
            <a:spLocks noGrp="1"/>
          </p:cNvSpPr>
          <p:nvPr>
            <p:ph idx="1"/>
          </p:nvPr>
        </p:nvSpPr>
        <p:spPr/>
        <p:txBody>
          <a:bodyPr>
            <a:normAutofit fontScale="92500" lnSpcReduction="10000"/>
          </a:bodyPr>
          <a:lstStyle/>
          <a:p>
            <a:r>
              <a:rPr lang="en-GB" altLang="en-US" dirty="0">
                <a:solidFill>
                  <a:srgbClr val="005BBB"/>
                </a:solidFill>
                <a:latin typeface="Frutiger LT 55 Roman" pitchFamily="34" charset="0"/>
              </a:rPr>
              <a:t>‘Thinking Hats’ are a simple facilitation / brainstorming / analytic technique that can be used to structure a variety of exercises such as lessons learned reviews, appraisals, creative workshops, etc </a:t>
            </a:r>
          </a:p>
          <a:p>
            <a:pPr>
              <a:buFont typeface="Wingdings" pitchFamily="2" charset="2"/>
              <a:buChar char="q"/>
            </a:pPr>
            <a:endParaRPr lang="en-GB" altLang="en-US" dirty="0">
              <a:solidFill>
                <a:srgbClr val="005BBB"/>
              </a:solidFill>
              <a:latin typeface="Frutiger LT 55 Roman" pitchFamily="34" charset="0"/>
            </a:endParaRPr>
          </a:p>
          <a:p>
            <a:r>
              <a:rPr lang="en-GB" altLang="en-US" dirty="0">
                <a:solidFill>
                  <a:srgbClr val="005BBB"/>
                </a:solidFill>
                <a:latin typeface="Frutiger LT 55 Roman" pitchFamily="34" charset="0"/>
              </a:rPr>
              <a:t>The technique was invented by Edward de Bono and focuses on a number of metaphorical coloured hats that people wear – red, yellow, black, green, blue and white</a:t>
            </a:r>
          </a:p>
          <a:p>
            <a:endParaRPr lang="en-GB" altLang="en-US" dirty="0">
              <a:solidFill>
                <a:srgbClr val="005BBB"/>
              </a:solidFill>
              <a:latin typeface="Frutiger LT 55 Roman" pitchFamily="34" charset="0"/>
            </a:endParaRPr>
          </a:p>
          <a:p>
            <a:r>
              <a:rPr lang="en-GB" altLang="en-US" dirty="0">
                <a:solidFill>
                  <a:srgbClr val="005BBB"/>
                </a:solidFill>
                <a:latin typeface="Frutiger LT 55 Roman" pitchFamily="34" charset="0"/>
              </a:rPr>
              <a:t>These hats correspond to natural needs and perspectives – red </a:t>
            </a:r>
            <a:r>
              <a:rPr lang="en-GB" altLang="en-US" i="1" dirty="0">
                <a:solidFill>
                  <a:srgbClr val="005BBB"/>
                </a:solidFill>
                <a:latin typeface="Frutiger LT 55 Roman" pitchFamily="34" charset="0"/>
              </a:rPr>
              <a:t>(emotion), </a:t>
            </a:r>
            <a:r>
              <a:rPr lang="en-GB" altLang="en-US" dirty="0">
                <a:solidFill>
                  <a:srgbClr val="005BBB"/>
                </a:solidFill>
                <a:latin typeface="Frutiger LT 55 Roman" pitchFamily="34" charset="0"/>
              </a:rPr>
              <a:t>yellow </a:t>
            </a:r>
            <a:r>
              <a:rPr lang="en-GB" altLang="en-US" i="1" dirty="0">
                <a:solidFill>
                  <a:srgbClr val="005BBB"/>
                </a:solidFill>
                <a:latin typeface="Frutiger LT 55 Roman" pitchFamily="34" charset="0"/>
              </a:rPr>
              <a:t>(positivity),</a:t>
            </a:r>
            <a:r>
              <a:rPr lang="en-GB" altLang="en-US" dirty="0">
                <a:solidFill>
                  <a:srgbClr val="005BBB"/>
                </a:solidFill>
                <a:latin typeface="Frutiger LT 55 Roman" pitchFamily="34" charset="0"/>
              </a:rPr>
              <a:t>black </a:t>
            </a:r>
            <a:r>
              <a:rPr lang="en-GB" altLang="en-US" i="1" dirty="0">
                <a:solidFill>
                  <a:srgbClr val="005BBB"/>
                </a:solidFill>
                <a:latin typeface="Frutiger LT 55 Roman" pitchFamily="34" charset="0"/>
              </a:rPr>
              <a:t>(criticism), </a:t>
            </a:r>
            <a:r>
              <a:rPr lang="en-GB" altLang="en-US" dirty="0">
                <a:solidFill>
                  <a:srgbClr val="005BBB"/>
                </a:solidFill>
                <a:latin typeface="Frutiger LT 55 Roman" pitchFamily="34" charset="0"/>
              </a:rPr>
              <a:t>green </a:t>
            </a:r>
            <a:r>
              <a:rPr lang="en-GB" altLang="en-US" i="1" dirty="0">
                <a:solidFill>
                  <a:srgbClr val="005BBB"/>
                </a:solidFill>
                <a:latin typeface="Frutiger LT 55 Roman" pitchFamily="34" charset="0"/>
              </a:rPr>
              <a:t>(innovation)</a:t>
            </a:r>
            <a:r>
              <a:rPr lang="en-GB" altLang="en-US" dirty="0">
                <a:solidFill>
                  <a:srgbClr val="005BBB"/>
                </a:solidFill>
                <a:latin typeface="Frutiger LT 55 Roman" pitchFamily="34" charset="0"/>
              </a:rPr>
              <a:t>, blue </a:t>
            </a:r>
            <a:r>
              <a:rPr lang="en-GB" altLang="en-US" i="1" dirty="0">
                <a:solidFill>
                  <a:srgbClr val="005BBB"/>
                </a:solidFill>
                <a:latin typeface="Frutiger LT 55 Roman" pitchFamily="34" charset="0"/>
              </a:rPr>
              <a:t>(process)</a:t>
            </a:r>
            <a:r>
              <a:rPr lang="en-GB" altLang="en-US" dirty="0">
                <a:solidFill>
                  <a:srgbClr val="005BBB"/>
                </a:solidFill>
                <a:latin typeface="Frutiger LT 55 Roman" pitchFamily="34" charset="0"/>
              </a:rPr>
              <a:t> and white </a:t>
            </a:r>
            <a:r>
              <a:rPr lang="en-GB" altLang="en-US" i="1" dirty="0">
                <a:solidFill>
                  <a:srgbClr val="005BBB"/>
                </a:solidFill>
                <a:latin typeface="Frutiger LT 55 Roman" pitchFamily="34" charset="0"/>
              </a:rPr>
              <a:t>(information)</a:t>
            </a:r>
            <a:r>
              <a:rPr lang="en-GB" altLang="en-US" dirty="0">
                <a:solidFill>
                  <a:srgbClr val="005BBB"/>
                </a:solidFill>
                <a:latin typeface="Frutiger LT 55 Roman" pitchFamily="34" charset="0"/>
              </a:rPr>
              <a:t>  </a:t>
            </a:r>
          </a:p>
          <a:p>
            <a:endParaRPr lang="en-GB" altLang="en-US" dirty="0">
              <a:solidFill>
                <a:srgbClr val="005BBB"/>
              </a:solidFill>
              <a:latin typeface="Frutiger LT 55 Roman" pitchFamily="34" charset="0"/>
            </a:endParaRPr>
          </a:p>
          <a:p>
            <a:r>
              <a:rPr lang="en-GB" altLang="en-US" dirty="0">
                <a:solidFill>
                  <a:srgbClr val="005BBB"/>
                </a:solidFill>
                <a:latin typeface="Frutiger LT 55 Roman" pitchFamily="34" charset="0"/>
              </a:rPr>
              <a:t>The value of this approach is that it allows you to get a comprehensive 360</a:t>
            </a:r>
            <a:r>
              <a:rPr lang="en-US" altLang="en-US" dirty="0">
                <a:solidFill>
                  <a:srgbClr val="005BBB"/>
                </a:solidFill>
                <a:latin typeface="Frutiger LT 55 Roman" pitchFamily="34" charset="0"/>
              </a:rPr>
              <a:t>° coverage of lessons learnt, i.e., not just focusing on our tendency to identify failures / things that went wrong but also on successes and how things can be done differently in future, etc.</a:t>
            </a:r>
            <a:r>
              <a:rPr lang="en-US" altLang="en-US" dirty="0">
                <a:solidFill>
                  <a:srgbClr val="005BBB"/>
                </a:solidFill>
              </a:rPr>
              <a:t>  </a:t>
            </a:r>
          </a:p>
          <a:p>
            <a:pPr>
              <a:buFont typeface="Arial" panose="020B0604020202020204" pitchFamily="34" charset="0"/>
              <a:buChar char="•"/>
            </a:pPr>
            <a:endParaRPr lang="en-GB" dirty="0"/>
          </a:p>
        </p:txBody>
      </p:sp>
      <p:sp>
        <p:nvSpPr>
          <p:cNvPr id="3" name="Footer Placeholder 2">
            <a:extLst>
              <a:ext uri="{FF2B5EF4-FFF2-40B4-BE49-F238E27FC236}">
                <a16:creationId xmlns:a16="http://schemas.microsoft.com/office/drawing/2014/main" id="{9B0810E2-381B-164D-B9CA-B81C18060E54}"/>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4" name="Slide Number Placeholder 3">
            <a:extLst>
              <a:ext uri="{FF2B5EF4-FFF2-40B4-BE49-F238E27FC236}">
                <a16:creationId xmlns:a16="http://schemas.microsoft.com/office/drawing/2014/main" id="{05735E43-F0C2-C24C-BD60-E29D5197BAEB}"/>
              </a:ext>
            </a:extLst>
          </p:cNvPr>
          <p:cNvSpPr>
            <a:spLocks noGrp="1"/>
          </p:cNvSpPr>
          <p:nvPr>
            <p:ph type="sldNum" sz="quarter" idx="11"/>
          </p:nvPr>
        </p:nvSpPr>
        <p:spPr/>
        <p:txBody>
          <a:bodyPr/>
          <a:lstStyle/>
          <a:p>
            <a:fld id="{5637E371-A6FB-D244-9D37-8DAEC43A3FFD}" type="slidenum">
              <a:rPr lang="en-US" smtClean="0"/>
              <a:t>4</a:t>
            </a:fld>
            <a:endParaRPr lang="en-US" dirty="0"/>
          </a:p>
        </p:txBody>
      </p:sp>
    </p:spTree>
    <p:extLst>
      <p:ext uri="{BB962C8B-B14F-4D97-AF65-F5344CB8AC3E}">
        <p14:creationId xmlns:p14="http://schemas.microsoft.com/office/powerpoint/2010/main" val="379705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A9-3AA6-9340-8826-7D674B2C5742}"/>
              </a:ext>
            </a:extLst>
          </p:cNvPr>
          <p:cNvSpPr>
            <a:spLocks noGrp="1"/>
          </p:cNvSpPr>
          <p:nvPr>
            <p:ph type="title"/>
          </p:nvPr>
        </p:nvSpPr>
        <p:spPr/>
        <p:txBody>
          <a:bodyPr/>
          <a:lstStyle/>
          <a:p>
            <a:r>
              <a:rPr lang="en-GB" dirty="0"/>
              <a:t>What they are not</a:t>
            </a:r>
          </a:p>
        </p:txBody>
      </p:sp>
      <p:sp>
        <p:nvSpPr>
          <p:cNvPr id="3" name="Content Placeholder 2">
            <a:extLst>
              <a:ext uri="{FF2B5EF4-FFF2-40B4-BE49-F238E27FC236}">
                <a16:creationId xmlns:a16="http://schemas.microsoft.com/office/drawing/2014/main" id="{FAFD94B5-867B-1D4C-88B5-3C9783610C65}"/>
              </a:ext>
            </a:extLst>
          </p:cNvPr>
          <p:cNvSpPr>
            <a:spLocks noGrp="1"/>
          </p:cNvSpPr>
          <p:nvPr>
            <p:ph idx="1"/>
          </p:nvPr>
        </p:nvSpPr>
        <p:spPr/>
        <p:txBody>
          <a:bodyPr/>
          <a:lstStyle/>
          <a:p>
            <a:r>
              <a:rPr lang="en-GB" altLang="en-US" dirty="0">
                <a:solidFill>
                  <a:srgbClr val="005BBB"/>
                </a:solidFill>
                <a:latin typeface="Frutiger LT 55 Roman" pitchFamily="34" charset="0"/>
              </a:rPr>
              <a:t>A heavy-weight bureaucratic paper process</a:t>
            </a:r>
          </a:p>
          <a:p>
            <a:endParaRPr lang="en-GB" altLang="en-US" dirty="0">
              <a:solidFill>
                <a:srgbClr val="005BBB"/>
              </a:solidFill>
              <a:latin typeface="Frutiger LT 55 Roman" pitchFamily="34" charset="0"/>
            </a:endParaRPr>
          </a:p>
          <a:p>
            <a:r>
              <a:rPr lang="en-GB" altLang="en-US" dirty="0">
                <a:solidFill>
                  <a:srgbClr val="005BBB"/>
                </a:solidFill>
                <a:latin typeface="Frutiger LT 55 Roman" pitchFamily="34" charset="0"/>
              </a:rPr>
              <a:t>A technical project management methodology or approach</a:t>
            </a:r>
          </a:p>
          <a:p>
            <a:endParaRPr lang="en-GB" altLang="en-US" dirty="0">
              <a:solidFill>
                <a:srgbClr val="005BBB"/>
              </a:solidFill>
              <a:latin typeface="Frutiger LT 55 Roman" pitchFamily="34" charset="0"/>
            </a:endParaRPr>
          </a:p>
          <a:p>
            <a:r>
              <a:rPr lang="en-GB" altLang="en-US" dirty="0">
                <a:solidFill>
                  <a:srgbClr val="005BBB"/>
                </a:solidFill>
                <a:latin typeface="Frutiger LT 55 Roman" pitchFamily="34" charset="0"/>
              </a:rPr>
              <a:t>Something that automatically gives you all the answers neatly written into a template!</a:t>
            </a:r>
          </a:p>
          <a:p>
            <a:endParaRPr lang="en-GB" dirty="0"/>
          </a:p>
        </p:txBody>
      </p:sp>
      <p:sp>
        <p:nvSpPr>
          <p:cNvPr id="4" name="Footer Placeholder 3">
            <a:extLst>
              <a:ext uri="{FF2B5EF4-FFF2-40B4-BE49-F238E27FC236}">
                <a16:creationId xmlns:a16="http://schemas.microsoft.com/office/drawing/2014/main" id="{63C878C9-27D3-D644-ABFC-A4D1812B5CCD}"/>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4CF6283F-C6ED-474B-BA55-77676557ADF4}"/>
              </a:ext>
            </a:extLst>
          </p:cNvPr>
          <p:cNvSpPr>
            <a:spLocks noGrp="1"/>
          </p:cNvSpPr>
          <p:nvPr>
            <p:ph type="sldNum" sz="quarter" idx="11"/>
          </p:nvPr>
        </p:nvSpPr>
        <p:spPr/>
        <p:txBody>
          <a:bodyPr/>
          <a:lstStyle/>
          <a:p>
            <a:fld id="{5637E371-A6FB-D244-9D37-8DAEC43A3FFD}" type="slidenum">
              <a:rPr lang="en-US" smtClean="0"/>
              <a:t>5</a:t>
            </a:fld>
            <a:endParaRPr lang="en-US" dirty="0"/>
          </a:p>
        </p:txBody>
      </p:sp>
    </p:spTree>
    <p:extLst>
      <p:ext uri="{BB962C8B-B14F-4D97-AF65-F5344CB8AC3E}">
        <p14:creationId xmlns:p14="http://schemas.microsoft.com/office/powerpoint/2010/main" val="73682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AFB-9C06-2F4E-91B1-AF20F84397D4}"/>
              </a:ext>
            </a:extLst>
          </p:cNvPr>
          <p:cNvSpPr>
            <a:spLocks noGrp="1"/>
          </p:cNvSpPr>
          <p:nvPr>
            <p:ph type="title"/>
          </p:nvPr>
        </p:nvSpPr>
        <p:spPr/>
        <p:txBody>
          <a:bodyPr/>
          <a:lstStyle/>
          <a:p>
            <a:r>
              <a:rPr lang="en-GB" dirty="0"/>
              <a:t>What do the coloured hats mean?</a:t>
            </a:r>
          </a:p>
        </p:txBody>
      </p:sp>
      <p:sp>
        <p:nvSpPr>
          <p:cNvPr id="3" name="Content Placeholder 2">
            <a:extLst>
              <a:ext uri="{FF2B5EF4-FFF2-40B4-BE49-F238E27FC236}">
                <a16:creationId xmlns:a16="http://schemas.microsoft.com/office/drawing/2014/main" id="{094DC4D6-28E2-6547-BC8C-BB411E6B8189}"/>
              </a:ext>
            </a:extLst>
          </p:cNvPr>
          <p:cNvSpPr>
            <a:spLocks noGrp="1"/>
          </p:cNvSpPr>
          <p:nvPr>
            <p:ph idx="1"/>
          </p:nvPr>
        </p:nvSpPr>
        <p:spPr/>
        <p:txBody>
          <a:bodyPr/>
          <a:lstStyle/>
          <a:p>
            <a:pPr>
              <a:lnSpc>
                <a:spcPct val="90000"/>
              </a:lnSpc>
              <a:spcAft>
                <a:spcPct val="30000"/>
              </a:spcAft>
              <a:buClr>
                <a:schemeClr val="accent1"/>
              </a:buClr>
            </a:pPr>
            <a:r>
              <a:rPr lang="en-US" altLang="en-US" sz="1700" dirty="0">
                <a:solidFill>
                  <a:srgbClr val="005BBB"/>
                </a:solidFill>
                <a:latin typeface="Frutiger LT 55 Roman" pitchFamily="34" charset="0"/>
              </a:rPr>
              <a:t>The </a:t>
            </a:r>
            <a:r>
              <a:rPr lang="en-US" altLang="en-US" sz="1700" dirty="0" err="1">
                <a:solidFill>
                  <a:srgbClr val="005BBB"/>
                </a:solidFill>
                <a:latin typeface="Frutiger LT 55 Roman" pitchFamily="34" charset="0"/>
              </a:rPr>
              <a:t>colour</a:t>
            </a:r>
            <a:r>
              <a:rPr lang="en-US" altLang="en-US" sz="1700" dirty="0">
                <a:solidFill>
                  <a:srgbClr val="005BBB"/>
                </a:solidFill>
                <a:latin typeface="Frutiger LT 55 Roman" pitchFamily="34" charset="0"/>
              </a:rPr>
              <a:t> hats correspond to the diversity of individuals’ needs and perspectives:</a:t>
            </a:r>
          </a:p>
          <a:p>
            <a:pPr>
              <a:lnSpc>
                <a:spcPct val="90000"/>
              </a:lnSpc>
              <a:spcAft>
                <a:spcPct val="30000"/>
              </a:spcAft>
              <a:buClr>
                <a:schemeClr val="accent1"/>
              </a:buClr>
            </a:pPr>
            <a:r>
              <a:rPr lang="en-US" altLang="en-US" sz="1700" dirty="0">
                <a:solidFill>
                  <a:srgbClr val="005BBB"/>
                </a:solidFill>
                <a:latin typeface="Frutiger LT 55 Roman" pitchFamily="34" charset="0"/>
              </a:rPr>
              <a:t>Blue (process / thinking / </a:t>
            </a:r>
            <a:r>
              <a:rPr lang="en-US" altLang="en-US" sz="1700" dirty="0" err="1">
                <a:solidFill>
                  <a:srgbClr val="005BBB"/>
                </a:solidFill>
                <a:latin typeface="Frutiger LT 55 Roman" pitchFamily="34" charset="0"/>
              </a:rPr>
              <a:t>organisation</a:t>
            </a:r>
            <a:r>
              <a:rPr lang="en-US" altLang="en-US" sz="1700" dirty="0">
                <a:solidFill>
                  <a:srgbClr val="005BBB"/>
                </a:solidFill>
                <a:latin typeface="Frutiger LT 55 Roman" pitchFamily="34" charset="0"/>
              </a:rPr>
              <a:t>)</a:t>
            </a:r>
          </a:p>
          <a:p>
            <a:pPr>
              <a:lnSpc>
                <a:spcPct val="90000"/>
              </a:lnSpc>
              <a:spcAft>
                <a:spcPct val="30000"/>
              </a:spcAft>
              <a:buClr>
                <a:schemeClr val="accent1"/>
              </a:buClr>
            </a:pPr>
            <a:r>
              <a:rPr lang="en-US" altLang="en-US" sz="1700" dirty="0">
                <a:solidFill>
                  <a:srgbClr val="005BBB"/>
                </a:solidFill>
                <a:latin typeface="Frutiger LT 55 Roman" pitchFamily="34" charset="0"/>
              </a:rPr>
              <a:t>Red (Emotion / instinct / gut feel)</a:t>
            </a:r>
          </a:p>
          <a:p>
            <a:pPr>
              <a:lnSpc>
                <a:spcPct val="90000"/>
              </a:lnSpc>
              <a:spcAft>
                <a:spcPct val="30000"/>
              </a:spcAft>
              <a:buClr>
                <a:schemeClr val="accent1"/>
              </a:buClr>
            </a:pPr>
            <a:r>
              <a:rPr lang="en-US" altLang="en-US" sz="1700" dirty="0">
                <a:solidFill>
                  <a:srgbClr val="005BBB"/>
                </a:solidFill>
                <a:latin typeface="Frutiger LT 55 Roman" pitchFamily="34" charset="0"/>
              </a:rPr>
              <a:t>Yellow (positivity / benefits / successes / achievements)</a:t>
            </a:r>
          </a:p>
          <a:p>
            <a:pPr>
              <a:lnSpc>
                <a:spcPct val="90000"/>
              </a:lnSpc>
              <a:spcAft>
                <a:spcPct val="30000"/>
              </a:spcAft>
              <a:buClr>
                <a:schemeClr val="accent1"/>
              </a:buClr>
            </a:pPr>
            <a:r>
              <a:rPr lang="en-US" altLang="en-US" sz="1700" dirty="0">
                <a:solidFill>
                  <a:srgbClr val="005BBB"/>
                </a:solidFill>
                <a:latin typeface="Frutiger LT 55 Roman" pitchFamily="34" charset="0"/>
              </a:rPr>
              <a:t>Black (negativity / failures / risks / caution)</a:t>
            </a:r>
          </a:p>
          <a:p>
            <a:pPr>
              <a:lnSpc>
                <a:spcPct val="90000"/>
              </a:lnSpc>
              <a:spcAft>
                <a:spcPct val="30000"/>
              </a:spcAft>
              <a:buClr>
                <a:schemeClr val="accent1"/>
              </a:buClr>
            </a:pPr>
            <a:r>
              <a:rPr lang="en-US" altLang="en-US" sz="1700" dirty="0">
                <a:solidFill>
                  <a:srgbClr val="005BBB"/>
                </a:solidFill>
                <a:latin typeface="Frutiger LT 55 Roman" pitchFamily="34" charset="0"/>
              </a:rPr>
              <a:t>Green (creativity / alternatives / possibilities) </a:t>
            </a:r>
          </a:p>
          <a:p>
            <a:pPr>
              <a:lnSpc>
                <a:spcPct val="90000"/>
              </a:lnSpc>
              <a:spcAft>
                <a:spcPct val="30000"/>
              </a:spcAft>
              <a:buClr>
                <a:schemeClr val="accent1"/>
              </a:buClr>
            </a:pPr>
            <a:r>
              <a:rPr lang="en-US" altLang="en-US" sz="1700" dirty="0">
                <a:solidFill>
                  <a:srgbClr val="005BBB"/>
                </a:solidFill>
                <a:latin typeface="Frutiger LT 55 Roman" pitchFamily="34" charset="0"/>
              </a:rPr>
              <a:t>White (information / data / facts)</a:t>
            </a:r>
          </a:p>
          <a:p>
            <a:pPr marL="0" indent="0">
              <a:buNone/>
            </a:pPr>
            <a:endParaRPr lang="en-GB" dirty="0"/>
          </a:p>
        </p:txBody>
      </p:sp>
      <p:sp>
        <p:nvSpPr>
          <p:cNvPr id="4" name="Footer Placeholder 3">
            <a:extLst>
              <a:ext uri="{FF2B5EF4-FFF2-40B4-BE49-F238E27FC236}">
                <a16:creationId xmlns:a16="http://schemas.microsoft.com/office/drawing/2014/main" id="{DB168DDF-38E4-304F-B86B-370F43922DA1}"/>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8382AC1A-B69F-AA46-AC9B-9242E87C84C2}"/>
              </a:ext>
            </a:extLst>
          </p:cNvPr>
          <p:cNvSpPr>
            <a:spLocks noGrp="1"/>
          </p:cNvSpPr>
          <p:nvPr>
            <p:ph type="sldNum" sz="quarter" idx="11"/>
          </p:nvPr>
        </p:nvSpPr>
        <p:spPr/>
        <p:txBody>
          <a:bodyPr/>
          <a:lstStyle/>
          <a:p>
            <a:fld id="{5637E371-A6FB-D244-9D37-8DAEC43A3FFD}" type="slidenum">
              <a:rPr lang="en-US" smtClean="0"/>
              <a:t>6</a:t>
            </a:fld>
            <a:endParaRPr lang="en-US" dirty="0"/>
          </a:p>
        </p:txBody>
      </p:sp>
      <p:pic>
        <p:nvPicPr>
          <p:cNvPr id="6" name="Picture 9">
            <a:extLst>
              <a:ext uri="{FF2B5EF4-FFF2-40B4-BE49-F238E27FC236}">
                <a16:creationId xmlns:a16="http://schemas.microsoft.com/office/drawing/2014/main" id="{75643449-47C9-ED4C-B24B-D43C916E4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656" y="2571750"/>
            <a:ext cx="3395413" cy="205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4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9A0B4-F248-EC43-A6A4-36E947DAED56}"/>
              </a:ext>
            </a:extLst>
          </p:cNvPr>
          <p:cNvSpPr>
            <a:spLocks noGrp="1"/>
          </p:cNvSpPr>
          <p:nvPr>
            <p:ph type="title"/>
          </p:nvPr>
        </p:nvSpPr>
        <p:spPr/>
        <p:txBody>
          <a:bodyPr/>
          <a:lstStyle/>
          <a:p>
            <a:r>
              <a:rPr lang="en-GB" dirty="0"/>
              <a:t>The Blue Hat</a:t>
            </a:r>
          </a:p>
        </p:txBody>
      </p:sp>
      <p:sp>
        <p:nvSpPr>
          <p:cNvPr id="3" name="Content Placeholder 2">
            <a:extLst>
              <a:ext uri="{FF2B5EF4-FFF2-40B4-BE49-F238E27FC236}">
                <a16:creationId xmlns:a16="http://schemas.microsoft.com/office/drawing/2014/main" id="{1FF9BAD4-D756-624F-AF38-4C3B0181F38D}"/>
              </a:ext>
            </a:extLst>
          </p:cNvPr>
          <p:cNvSpPr>
            <a:spLocks noGrp="1"/>
          </p:cNvSpPr>
          <p:nvPr>
            <p:ph idx="1"/>
          </p:nvPr>
        </p:nvSpPr>
        <p:spPr/>
        <p:txBody>
          <a:bodyPr>
            <a:normAutofit fontScale="92500"/>
          </a:bodyPr>
          <a:lstStyle/>
          <a:p>
            <a:pPr>
              <a:lnSpc>
                <a:spcPct val="90000"/>
              </a:lnSpc>
              <a:spcAft>
                <a:spcPct val="30000"/>
              </a:spcAft>
              <a:buClr>
                <a:schemeClr val="accent1"/>
              </a:buClr>
            </a:pPr>
            <a:r>
              <a:rPr lang="en-GB" altLang="en-US" sz="1700" dirty="0">
                <a:solidFill>
                  <a:srgbClr val="005BBB"/>
                </a:solidFill>
                <a:latin typeface="Frutiger LT 55 Roman" pitchFamily="34" charset="0"/>
              </a:rPr>
              <a:t>The blue hat represents process / thinking /organisation</a:t>
            </a:r>
          </a:p>
          <a:p>
            <a:pPr>
              <a:lnSpc>
                <a:spcPct val="90000"/>
              </a:lnSpc>
              <a:spcAft>
                <a:spcPct val="30000"/>
              </a:spcAft>
              <a:buClr>
                <a:schemeClr val="accent1"/>
              </a:buClr>
            </a:pPr>
            <a:endParaRPr lang="en-GB" altLang="en-US" sz="1700" dirty="0">
              <a:solidFill>
                <a:srgbClr val="005BBB"/>
              </a:solidFill>
              <a:latin typeface="Frutiger LT 55 Roman" pitchFamily="34" charset="0"/>
            </a:endParaRPr>
          </a:p>
          <a:p>
            <a:pPr>
              <a:lnSpc>
                <a:spcPct val="90000"/>
              </a:lnSpc>
              <a:spcAft>
                <a:spcPct val="30000"/>
              </a:spcAft>
              <a:buClr>
                <a:schemeClr val="accent1"/>
              </a:buClr>
            </a:pPr>
            <a:r>
              <a:rPr lang="en-GB" altLang="en-US" sz="1700" dirty="0">
                <a:solidFill>
                  <a:srgbClr val="005BBB"/>
                </a:solidFill>
                <a:latin typeface="Frutiger LT 55 Roman" pitchFamily="34" charset="0"/>
              </a:rPr>
              <a:t>It is most appropriate to use this hat first to explain the Thinking Hats process itself and its application to the Lessons Learnt workshop   </a:t>
            </a:r>
          </a:p>
          <a:p>
            <a:pPr>
              <a:lnSpc>
                <a:spcPct val="90000"/>
              </a:lnSpc>
              <a:spcAft>
                <a:spcPct val="30000"/>
              </a:spcAft>
              <a:buClr>
                <a:schemeClr val="accent1"/>
              </a:buClr>
            </a:pPr>
            <a:endParaRPr lang="en-GB" altLang="en-US" sz="1700" dirty="0">
              <a:solidFill>
                <a:srgbClr val="005BBB"/>
              </a:solidFill>
              <a:latin typeface="Frutiger LT 55 Roman" pitchFamily="34" charset="0"/>
            </a:endParaRPr>
          </a:p>
          <a:p>
            <a:pPr>
              <a:lnSpc>
                <a:spcPct val="90000"/>
              </a:lnSpc>
              <a:spcAft>
                <a:spcPct val="30000"/>
              </a:spcAft>
              <a:buClr>
                <a:schemeClr val="accent1"/>
              </a:buClr>
            </a:pPr>
            <a:r>
              <a:rPr lang="en-GB" altLang="en-US" sz="1700" dirty="0">
                <a:solidFill>
                  <a:srgbClr val="005BBB"/>
                </a:solidFill>
                <a:latin typeface="Frutiger LT 55 Roman" pitchFamily="34" charset="0"/>
              </a:rPr>
              <a:t>Typical content could take the form of answering the following questions about the workshop:</a:t>
            </a:r>
          </a:p>
          <a:p>
            <a:pPr lvl="1">
              <a:lnSpc>
                <a:spcPct val="90000"/>
              </a:lnSpc>
              <a:spcAft>
                <a:spcPct val="30000"/>
              </a:spcAft>
              <a:buClr>
                <a:schemeClr val="accent1"/>
              </a:buClr>
            </a:pPr>
            <a:r>
              <a:rPr lang="en-GB" altLang="en-US" sz="1400" dirty="0">
                <a:solidFill>
                  <a:srgbClr val="005BBB"/>
                </a:solidFill>
                <a:latin typeface="Frutiger LT 55 Roman" pitchFamily="34" charset="0"/>
              </a:rPr>
              <a:t>“Why are we doing this (purpose)…?”</a:t>
            </a:r>
          </a:p>
          <a:p>
            <a:pPr lvl="1">
              <a:lnSpc>
                <a:spcPct val="90000"/>
              </a:lnSpc>
              <a:spcAft>
                <a:spcPct val="30000"/>
              </a:spcAft>
              <a:buClr>
                <a:schemeClr val="accent1"/>
              </a:buClr>
            </a:pPr>
            <a:r>
              <a:rPr lang="en-GB" altLang="en-US" sz="1400" dirty="0">
                <a:solidFill>
                  <a:srgbClr val="005BBB"/>
                </a:solidFill>
                <a:latin typeface="Frutiger LT 55 Roman" pitchFamily="34" charset="0"/>
              </a:rPr>
              <a:t>“How are we doing this (process) …?”</a:t>
            </a:r>
          </a:p>
          <a:p>
            <a:pPr lvl="1">
              <a:lnSpc>
                <a:spcPct val="90000"/>
              </a:lnSpc>
              <a:spcAft>
                <a:spcPct val="30000"/>
              </a:spcAft>
              <a:buClr>
                <a:schemeClr val="accent1"/>
              </a:buClr>
            </a:pPr>
            <a:r>
              <a:rPr lang="en-GB" altLang="en-US" sz="1400" dirty="0">
                <a:solidFill>
                  <a:srgbClr val="005BBB"/>
                </a:solidFill>
                <a:latin typeface="Frutiger LT 55 Roman" pitchFamily="34" charset="0"/>
              </a:rPr>
              <a:t>“What are the ‘rules’…?”</a:t>
            </a:r>
          </a:p>
          <a:p>
            <a:pPr lvl="1">
              <a:lnSpc>
                <a:spcPct val="90000"/>
              </a:lnSpc>
              <a:spcAft>
                <a:spcPct val="30000"/>
              </a:spcAft>
              <a:buClr>
                <a:schemeClr val="accent1"/>
              </a:buClr>
            </a:pPr>
            <a:r>
              <a:rPr lang="en-GB" altLang="en-US" sz="1400" dirty="0">
                <a:solidFill>
                  <a:srgbClr val="005BBB"/>
                </a:solidFill>
                <a:latin typeface="Frutiger LT 55 Roman" pitchFamily="34" charset="0"/>
              </a:rPr>
              <a:t>“What are the inputs…?”</a:t>
            </a:r>
          </a:p>
          <a:p>
            <a:pPr lvl="1">
              <a:lnSpc>
                <a:spcPct val="90000"/>
              </a:lnSpc>
              <a:spcAft>
                <a:spcPct val="30000"/>
              </a:spcAft>
              <a:buClr>
                <a:schemeClr val="accent1"/>
              </a:buClr>
            </a:pPr>
            <a:r>
              <a:rPr lang="en-GB" altLang="en-US" sz="1400" dirty="0">
                <a:solidFill>
                  <a:srgbClr val="005BBB"/>
                </a:solidFill>
                <a:latin typeface="Frutiger LT 55 Roman" pitchFamily="34" charset="0"/>
              </a:rPr>
              <a:t>“What are the outputs…?”</a:t>
            </a:r>
          </a:p>
          <a:p>
            <a:pPr lvl="1">
              <a:lnSpc>
                <a:spcPct val="90000"/>
              </a:lnSpc>
              <a:spcAft>
                <a:spcPct val="30000"/>
              </a:spcAft>
              <a:buClr>
                <a:schemeClr val="accent1"/>
              </a:buClr>
            </a:pPr>
            <a:r>
              <a:rPr lang="en-GB" altLang="en-US" sz="1400" dirty="0">
                <a:solidFill>
                  <a:srgbClr val="005BBB"/>
                </a:solidFill>
                <a:latin typeface="Frutiger LT 55 Roman" pitchFamily="34" charset="0"/>
              </a:rPr>
              <a:t>“What happens to the outputs afterwards…?”</a:t>
            </a:r>
          </a:p>
          <a:p>
            <a:pPr marL="257175" lvl="1" indent="-257175">
              <a:lnSpc>
                <a:spcPct val="90000"/>
              </a:lnSpc>
              <a:spcAft>
                <a:spcPct val="30000"/>
              </a:spcAft>
              <a:buClr>
                <a:schemeClr val="accent1"/>
              </a:buClr>
              <a:buFont typeface="Arial"/>
              <a:buChar char="•"/>
            </a:pPr>
            <a:endParaRPr lang="en-GB" altLang="en-US" sz="1700" dirty="0">
              <a:solidFill>
                <a:srgbClr val="005BBB"/>
              </a:solidFill>
              <a:latin typeface="Frutiger LT 55 Roman" pitchFamily="34" charset="0"/>
            </a:endParaRPr>
          </a:p>
          <a:p>
            <a:endParaRPr lang="en-GB" dirty="0"/>
          </a:p>
        </p:txBody>
      </p:sp>
      <p:sp>
        <p:nvSpPr>
          <p:cNvPr id="4" name="Footer Placeholder 3">
            <a:extLst>
              <a:ext uri="{FF2B5EF4-FFF2-40B4-BE49-F238E27FC236}">
                <a16:creationId xmlns:a16="http://schemas.microsoft.com/office/drawing/2014/main" id="{43A9DEBC-8C8E-A740-8E22-66CB68DD40DB}"/>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C7354DD7-01E3-4F49-ADAE-5E51FD3F7ED7}"/>
              </a:ext>
            </a:extLst>
          </p:cNvPr>
          <p:cNvSpPr>
            <a:spLocks noGrp="1"/>
          </p:cNvSpPr>
          <p:nvPr>
            <p:ph type="sldNum" sz="quarter" idx="11"/>
          </p:nvPr>
        </p:nvSpPr>
        <p:spPr/>
        <p:txBody>
          <a:bodyPr/>
          <a:lstStyle/>
          <a:p>
            <a:fld id="{5637E371-A6FB-D244-9D37-8DAEC43A3FFD}" type="slidenum">
              <a:rPr lang="en-US" smtClean="0"/>
              <a:t>7</a:t>
            </a:fld>
            <a:endParaRPr lang="en-US" dirty="0"/>
          </a:p>
        </p:txBody>
      </p:sp>
      <p:pic>
        <p:nvPicPr>
          <p:cNvPr id="6" name="Picture 10">
            <a:extLst>
              <a:ext uri="{FF2B5EF4-FFF2-40B4-BE49-F238E27FC236}">
                <a16:creationId xmlns:a16="http://schemas.microsoft.com/office/drawing/2014/main" id="{DB5BD903-D4E6-9F42-8FB6-8DA9C504F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1" y="86916"/>
            <a:ext cx="1240631" cy="9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79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1AFB-9C06-2F4E-91B1-AF20F84397D4}"/>
              </a:ext>
            </a:extLst>
          </p:cNvPr>
          <p:cNvSpPr>
            <a:spLocks noGrp="1"/>
          </p:cNvSpPr>
          <p:nvPr>
            <p:ph type="title"/>
          </p:nvPr>
        </p:nvSpPr>
        <p:spPr/>
        <p:txBody>
          <a:bodyPr/>
          <a:lstStyle/>
          <a:p>
            <a:r>
              <a:rPr lang="en-GB" dirty="0"/>
              <a:t>How does the process work?</a:t>
            </a:r>
          </a:p>
        </p:txBody>
      </p:sp>
      <p:sp>
        <p:nvSpPr>
          <p:cNvPr id="3" name="Content Placeholder 2">
            <a:extLst>
              <a:ext uri="{FF2B5EF4-FFF2-40B4-BE49-F238E27FC236}">
                <a16:creationId xmlns:a16="http://schemas.microsoft.com/office/drawing/2014/main" id="{094DC4D6-28E2-6547-BC8C-BB411E6B8189}"/>
              </a:ext>
            </a:extLst>
          </p:cNvPr>
          <p:cNvSpPr>
            <a:spLocks noGrp="1"/>
          </p:cNvSpPr>
          <p:nvPr>
            <p:ph idx="1"/>
          </p:nvPr>
        </p:nvSpPr>
        <p:spPr/>
        <p:txBody>
          <a:bodyPr/>
          <a:lstStyle/>
          <a:p>
            <a:pPr>
              <a:lnSpc>
                <a:spcPct val="90000"/>
              </a:lnSpc>
              <a:spcAft>
                <a:spcPct val="30000"/>
              </a:spcAft>
              <a:buClr>
                <a:schemeClr val="accent1"/>
              </a:buClr>
            </a:pPr>
            <a:r>
              <a:rPr lang="en-US" altLang="en-US" sz="1700" dirty="0">
                <a:solidFill>
                  <a:srgbClr val="005BBB"/>
                </a:solidFill>
                <a:latin typeface="Frutiger LT 55 Roman" pitchFamily="34" charset="0"/>
              </a:rPr>
              <a:t>One person to facilitate the meeting – this is often, but need not be, the Project Manager, it could be the Sponsor or someone independent of the project which is frequently recommended </a:t>
            </a:r>
          </a:p>
          <a:p>
            <a:pPr>
              <a:lnSpc>
                <a:spcPct val="90000"/>
              </a:lnSpc>
              <a:spcAft>
                <a:spcPct val="30000"/>
              </a:spcAft>
              <a:buClr>
                <a:schemeClr val="accent1"/>
              </a:buClr>
            </a:pPr>
            <a:r>
              <a:rPr lang="en-US" altLang="en-US" sz="1700" dirty="0">
                <a:solidFill>
                  <a:srgbClr val="005BBB"/>
                </a:solidFill>
                <a:latin typeface="Frutiger LT 55 Roman" pitchFamily="34" charset="0"/>
              </a:rPr>
              <a:t>For the workshop to be effective the Facilitator must instill the strict discipline of the group wearing only one hat at a time, in sequence, and to have separate times allocated to cover all the hats</a:t>
            </a:r>
          </a:p>
          <a:p>
            <a:pPr>
              <a:lnSpc>
                <a:spcPct val="90000"/>
              </a:lnSpc>
              <a:spcAft>
                <a:spcPct val="30000"/>
              </a:spcAft>
              <a:buClr>
                <a:schemeClr val="accent1"/>
              </a:buClr>
            </a:pPr>
            <a:r>
              <a:rPr lang="en-US" altLang="en-US" sz="1700" dirty="0">
                <a:solidFill>
                  <a:srgbClr val="005BBB"/>
                </a:solidFill>
                <a:latin typeface="Frutiger LT 55 Roman" pitchFamily="34" charset="0"/>
              </a:rPr>
              <a:t>A widely recommended hat sequence is blue &gt; red &gt; yellow &gt; black &gt; white&gt;green</a:t>
            </a:r>
          </a:p>
          <a:p>
            <a:pPr>
              <a:lnSpc>
                <a:spcPct val="90000"/>
              </a:lnSpc>
              <a:spcAft>
                <a:spcPct val="30000"/>
              </a:spcAft>
              <a:buClr>
                <a:schemeClr val="accent1"/>
              </a:buClr>
            </a:pPr>
            <a:r>
              <a:rPr lang="en-US" altLang="en-US" sz="1700" dirty="0">
                <a:solidFill>
                  <a:srgbClr val="005BBB"/>
                </a:solidFill>
                <a:latin typeface="Frutiger LT 55 Roman" pitchFamily="34" charset="0"/>
              </a:rPr>
              <a:t>Use of blue and white hats is optional although you could use the blue hat as the first one when introducing the whole process so that participants only ask questions at that point about “process” and not it’s content</a:t>
            </a:r>
          </a:p>
          <a:p>
            <a:endParaRPr lang="en-GB" dirty="0"/>
          </a:p>
        </p:txBody>
      </p:sp>
      <p:sp>
        <p:nvSpPr>
          <p:cNvPr id="4" name="Footer Placeholder 3">
            <a:extLst>
              <a:ext uri="{FF2B5EF4-FFF2-40B4-BE49-F238E27FC236}">
                <a16:creationId xmlns:a16="http://schemas.microsoft.com/office/drawing/2014/main" id="{DB168DDF-38E4-304F-B86B-370F43922DA1}"/>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8382AC1A-B69F-AA46-AC9B-9242E87C84C2}"/>
              </a:ext>
            </a:extLst>
          </p:cNvPr>
          <p:cNvSpPr>
            <a:spLocks noGrp="1"/>
          </p:cNvSpPr>
          <p:nvPr>
            <p:ph type="sldNum" sz="quarter" idx="11"/>
          </p:nvPr>
        </p:nvSpPr>
        <p:spPr/>
        <p:txBody>
          <a:bodyPr/>
          <a:lstStyle/>
          <a:p>
            <a:fld id="{5637E371-A6FB-D244-9D37-8DAEC43A3FFD}" type="slidenum">
              <a:rPr lang="en-US" smtClean="0"/>
              <a:t>8</a:t>
            </a:fld>
            <a:endParaRPr lang="en-US" dirty="0"/>
          </a:p>
        </p:txBody>
      </p:sp>
      <p:pic>
        <p:nvPicPr>
          <p:cNvPr id="6" name="Picture 10">
            <a:extLst>
              <a:ext uri="{FF2B5EF4-FFF2-40B4-BE49-F238E27FC236}">
                <a16:creationId xmlns:a16="http://schemas.microsoft.com/office/drawing/2014/main" id="{88D8E888-B1E6-D64D-B9CD-A3C8D4C8B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1" y="86916"/>
            <a:ext cx="1240631" cy="9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55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D2E1-4F9B-AF4F-857E-146BA37D4D6B}"/>
              </a:ext>
            </a:extLst>
          </p:cNvPr>
          <p:cNvSpPr>
            <a:spLocks noGrp="1"/>
          </p:cNvSpPr>
          <p:nvPr>
            <p:ph type="title"/>
          </p:nvPr>
        </p:nvSpPr>
        <p:spPr/>
        <p:txBody>
          <a:bodyPr/>
          <a:lstStyle/>
          <a:p>
            <a:r>
              <a:rPr lang="en-GB" dirty="0"/>
              <a:t>The practicalities of workshopping</a:t>
            </a:r>
          </a:p>
        </p:txBody>
      </p:sp>
      <p:sp>
        <p:nvSpPr>
          <p:cNvPr id="3" name="Content Placeholder 2">
            <a:extLst>
              <a:ext uri="{FF2B5EF4-FFF2-40B4-BE49-F238E27FC236}">
                <a16:creationId xmlns:a16="http://schemas.microsoft.com/office/drawing/2014/main" id="{336EE2AB-24A5-C248-8EDE-68D7E8ADF758}"/>
              </a:ext>
            </a:extLst>
          </p:cNvPr>
          <p:cNvSpPr>
            <a:spLocks noGrp="1"/>
          </p:cNvSpPr>
          <p:nvPr>
            <p:ph idx="1"/>
          </p:nvPr>
        </p:nvSpPr>
        <p:spPr/>
        <p:txBody>
          <a:bodyPr/>
          <a:lstStyle/>
          <a:p>
            <a:pPr>
              <a:lnSpc>
                <a:spcPct val="90000"/>
              </a:lnSpc>
              <a:spcAft>
                <a:spcPct val="30000"/>
              </a:spcAft>
              <a:buClr>
                <a:schemeClr val="accent1"/>
              </a:buClr>
            </a:pPr>
            <a:r>
              <a:rPr lang="en-US" altLang="en-US" sz="1700" dirty="0">
                <a:solidFill>
                  <a:srgbClr val="005BBB"/>
                </a:solidFill>
                <a:latin typeface="Frutiger LT 55 Roman" pitchFamily="34" charset="0"/>
              </a:rPr>
              <a:t>Brainstorming etiquette must be nurtured by the Facilitator and participants:</a:t>
            </a:r>
          </a:p>
          <a:p>
            <a:pPr lvl="1">
              <a:lnSpc>
                <a:spcPct val="90000"/>
              </a:lnSpc>
              <a:spcAft>
                <a:spcPct val="30000"/>
              </a:spcAft>
              <a:buClr>
                <a:schemeClr val="accent1"/>
              </a:buClr>
            </a:pPr>
            <a:r>
              <a:rPr lang="en-US" altLang="en-US" sz="1400" dirty="0">
                <a:solidFill>
                  <a:srgbClr val="005BBB"/>
                </a:solidFill>
                <a:latin typeface="Frutiger LT 55 Roman" pitchFamily="34" charset="0"/>
              </a:rPr>
              <a:t>Openness, honesty and transparency</a:t>
            </a:r>
          </a:p>
          <a:p>
            <a:pPr lvl="1">
              <a:lnSpc>
                <a:spcPct val="90000"/>
              </a:lnSpc>
              <a:spcAft>
                <a:spcPct val="30000"/>
              </a:spcAft>
              <a:buClr>
                <a:schemeClr val="accent1"/>
              </a:buClr>
            </a:pPr>
            <a:r>
              <a:rPr lang="en-US" altLang="en-US" sz="1400" dirty="0">
                <a:solidFill>
                  <a:srgbClr val="005BBB"/>
                </a:solidFill>
                <a:latin typeface="Frutiger LT 55 Roman" pitchFamily="34" charset="0"/>
              </a:rPr>
              <a:t>Respect for others’ opinions and feelings, no aggression or defensiveness, ‘politely agree to differ’, etc.</a:t>
            </a:r>
          </a:p>
          <a:p>
            <a:pPr lvl="1">
              <a:lnSpc>
                <a:spcPct val="90000"/>
              </a:lnSpc>
              <a:spcAft>
                <a:spcPct val="30000"/>
              </a:spcAft>
              <a:buClr>
                <a:schemeClr val="accent1"/>
              </a:buClr>
            </a:pPr>
            <a:r>
              <a:rPr lang="en-US" altLang="en-US" sz="1400" dirty="0">
                <a:solidFill>
                  <a:srgbClr val="005BBB"/>
                </a:solidFill>
                <a:latin typeface="Frutiger LT 55 Roman" pitchFamily="34" charset="0"/>
              </a:rPr>
              <a:t>No “right” or “wrong” answers – challenging is for the purpose of clarification only</a:t>
            </a:r>
          </a:p>
          <a:p>
            <a:pPr lvl="1">
              <a:lnSpc>
                <a:spcPct val="90000"/>
              </a:lnSpc>
              <a:spcAft>
                <a:spcPct val="30000"/>
              </a:spcAft>
              <a:buClr>
                <a:schemeClr val="accent1"/>
              </a:buClr>
            </a:pPr>
            <a:r>
              <a:rPr lang="en-US" altLang="en-US" sz="1400" dirty="0">
                <a:solidFill>
                  <a:srgbClr val="005BBB"/>
                </a:solidFill>
                <a:latin typeface="Frutiger LT 55 Roman" pitchFamily="34" charset="0"/>
              </a:rPr>
              <a:t>Avoid “rabbit hole” discussions, park ‘non compliant’ thoughts for exploration under the appropriate </a:t>
            </a:r>
            <a:r>
              <a:rPr lang="en-US" altLang="en-US" sz="1400" dirty="0" err="1">
                <a:solidFill>
                  <a:srgbClr val="005BBB"/>
                </a:solidFill>
                <a:latin typeface="Frutiger LT 55 Roman" pitchFamily="34" charset="0"/>
              </a:rPr>
              <a:t>Colour</a:t>
            </a:r>
            <a:r>
              <a:rPr lang="en-US" altLang="en-US" sz="1400" dirty="0">
                <a:solidFill>
                  <a:srgbClr val="005BBB"/>
                </a:solidFill>
                <a:latin typeface="Frutiger LT 55 Roman" pitchFamily="34" charset="0"/>
              </a:rPr>
              <a:t> Hat! </a:t>
            </a:r>
          </a:p>
          <a:p>
            <a:pPr>
              <a:lnSpc>
                <a:spcPct val="90000"/>
              </a:lnSpc>
              <a:spcAft>
                <a:spcPct val="30000"/>
              </a:spcAft>
              <a:buClr>
                <a:schemeClr val="accent1"/>
              </a:buClr>
            </a:pPr>
            <a:r>
              <a:rPr lang="en-US" altLang="en-US" sz="1700" dirty="0">
                <a:solidFill>
                  <a:srgbClr val="005BBB"/>
                </a:solidFill>
                <a:latin typeface="Frutiger LT 55 Roman" pitchFamily="34" charset="0"/>
              </a:rPr>
              <a:t>Capture output on flipcharts / post it notes / other paper or electronic media </a:t>
            </a:r>
            <a:r>
              <a:rPr lang="en-US" altLang="en-US" sz="1700" dirty="0" err="1">
                <a:solidFill>
                  <a:srgbClr val="005BBB"/>
                </a:solidFill>
                <a:latin typeface="Frutiger LT 55 Roman" pitchFamily="34" charset="0"/>
              </a:rPr>
              <a:t>etc</a:t>
            </a:r>
            <a:endParaRPr lang="en-US" altLang="en-US" sz="1700" dirty="0">
              <a:solidFill>
                <a:srgbClr val="005BBB"/>
              </a:solidFill>
              <a:latin typeface="Frutiger LT 55 Roman" pitchFamily="34" charset="0"/>
            </a:endParaRPr>
          </a:p>
          <a:p>
            <a:pPr marL="0">
              <a:lnSpc>
                <a:spcPct val="90000"/>
              </a:lnSpc>
              <a:spcBef>
                <a:spcPct val="30000"/>
              </a:spcBef>
              <a:spcAft>
                <a:spcPct val="30000"/>
              </a:spcAft>
              <a:buClr>
                <a:schemeClr val="accent2"/>
              </a:buClr>
              <a:buFont typeface="Wingdings" pitchFamily="2" charset="2"/>
              <a:buNone/>
            </a:pPr>
            <a:endParaRPr lang="en-US" altLang="en-US" sz="1050" dirty="0">
              <a:solidFill>
                <a:srgbClr val="005BBB"/>
              </a:solidFill>
              <a:latin typeface="Frutiger LT 55 Roman" pitchFamily="34" charset="0"/>
            </a:endParaRPr>
          </a:p>
          <a:p>
            <a:endParaRPr lang="en-GB" dirty="0"/>
          </a:p>
        </p:txBody>
      </p:sp>
      <p:sp>
        <p:nvSpPr>
          <p:cNvPr id="4" name="Footer Placeholder 3">
            <a:extLst>
              <a:ext uri="{FF2B5EF4-FFF2-40B4-BE49-F238E27FC236}">
                <a16:creationId xmlns:a16="http://schemas.microsoft.com/office/drawing/2014/main" id="{FFB0D961-4185-C747-A7C8-38B7BE9CC4C4}"/>
              </a:ext>
            </a:extLst>
          </p:cNvPr>
          <p:cNvSpPr>
            <a:spLocks noGrp="1"/>
          </p:cNvSpPr>
          <p:nvPr>
            <p:ph type="ftr" sz="quarter" idx="10"/>
          </p:nvPr>
        </p:nvSpPr>
        <p:spPr/>
        <p:txBody>
          <a:bodyPr/>
          <a:lstStyle/>
          <a:p>
            <a:pPr algn="l"/>
            <a:r>
              <a:rPr lang="en-US"/>
              <a:t>Copyright 2020 Appleby Management Services Ltd </a:t>
            </a:r>
            <a:endParaRPr lang="en-US" dirty="0"/>
          </a:p>
        </p:txBody>
      </p:sp>
      <p:sp>
        <p:nvSpPr>
          <p:cNvPr id="5" name="Slide Number Placeholder 4">
            <a:extLst>
              <a:ext uri="{FF2B5EF4-FFF2-40B4-BE49-F238E27FC236}">
                <a16:creationId xmlns:a16="http://schemas.microsoft.com/office/drawing/2014/main" id="{6B493942-3D1D-7243-83BA-FB796768D9E5}"/>
              </a:ext>
            </a:extLst>
          </p:cNvPr>
          <p:cNvSpPr>
            <a:spLocks noGrp="1"/>
          </p:cNvSpPr>
          <p:nvPr>
            <p:ph type="sldNum" sz="quarter" idx="11"/>
          </p:nvPr>
        </p:nvSpPr>
        <p:spPr/>
        <p:txBody>
          <a:bodyPr/>
          <a:lstStyle/>
          <a:p>
            <a:fld id="{5637E371-A6FB-D244-9D37-8DAEC43A3FFD}" type="slidenum">
              <a:rPr lang="en-US" smtClean="0"/>
              <a:t>9</a:t>
            </a:fld>
            <a:endParaRPr lang="en-US" dirty="0"/>
          </a:p>
        </p:txBody>
      </p:sp>
      <p:pic>
        <p:nvPicPr>
          <p:cNvPr id="6" name="Picture 10">
            <a:extLst>
              <a:ext uri="{FF2B5EF4-FFF2-40B4-BE49-F238E27FC236}">
                <a16:creationId xmlns:a16="http://schemas.microsoft.com/office/drawing/2014/main" id="{D1E0AC22-1C03-B34D-AB61-3A968088C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1" y="86916"/>
            <a:ext cx="1240631" cy="9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88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ransform your business in 100 days v2" id="{AA674BCA-A9AB-0047-B5C1-75C79B5DA662}" vid="{E9CA0895-C242-634C-8E75-2C188DC28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transform your business in 100 days v2</Template>
  <TotalTime>98858</TotalTime>
  <Words>1406</Words>
  <Application>Microsoft Macintosh PowerPoint</Application>
  <PresentationFormat>On-screen Show (16:9)</PresentationFormat>
  <Paragraphs>151</Paragraphs>
  <Slides>15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Frutiger LT 55 Roman</vt:lpstr>
      <vt:lpstr>Gill Sans</vt:lpstr>
      <vt:lpstr>Gill Sans MT</vt:lpstr>
      <vt:lpstr>Trebuchet MS</vt:lpstr>
      <vt:lpstr>Wingdings</vt:lpstr>
      <vt:lpstr>Office Theme</vt:lpstr>
      <vt:lpstr>think-cell Slide</vt:lpstr>
      <vt:lpstr>The Importance of Reviewing Projects</vt:lpstr>
      <vt:lpstr>A Real Life Example </vt:lpstr>
      <vt:lpstr>Thinking Hats</vt:lpstr>
      <vt:lpstr>What are Thinking Hats?</vt:lpstr>
      <vt:lpstr>What they are not</vt:lpstr>
      <vt:lpstr>What do the coloured hats mean?</vt:lpstr>
      <vt:lpstr>The Blue Hat</vt:lpstr>
      <vt:lpstr>How does the process work?</vt:lpstr>
      <vt:lpstr>The practicalities of workshopping</vt:lpstr>
      <vt:lpstr>The Red Hat</vt:lpstr>
      <vt:lpstr>The Yellow Hat</vt:lpstr>
      <vt:lpstr>The Black Hat</vt:lpstr>
      <vt:lpstr>The Green Hat</vt:lpstr>
      <vt:lpstr>The White Hat</vt:lpstr>
      <vt:lpstr>What Happens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 Your Business in 100 Days</dc:title>
  <dc:creator>Kevin Appleby</dc:creator>
  <cp:lastModifiedBy>Kevin Appleby</cp:lastModifiedBy>
  <cp:revision>90</cp:revision>
  <dcterms:created xsi:type="dcterms:W3CDTF">2016-12-05T22:49:24Z</dcterms:created>
  <dcterms:modified xsi:type="dcterms:W3CDTF">2021-02-09T11:36:25Z</dcterms:modified>
</cp:coreProperties>
</file>